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7" r:id="rId2"/>
    <p:sldId id="309" r:id="rId3"/>
    <p:sldId id="296" r:id="rId4"/>
    <p:sldId id="317" r:id="rId5"/>
    <p:sldId id="310" r:id="rId6"/>
    <p:sldId id="316" r:id="rId7"/>
    <p:sldId id="293" r:id="rId8"/>
    <p:sldId id="298" r:id="rId9"/>
    <p:sldId id="299" r:id="rId10"/>
    <p:sldId id="300" r:id="rId11"/>
    <p:sldId id="311" r:id="rId12"/>
    <p:sldId id="302" r:id="rId13"/>
    <p:sldId id="301" r:id="rId14"/>
    <p:sldId id="303" r:id="rId15"/>
    <p:sldId id="312" r:id="rId16"/>
    <p:sldId id="304" r:id="rId17"/>
    <p:sldId id="305" r:id="rId18"/>
    <p:sldId id="306" r:id="rId19"/>
    <p:sldId id="314" r:id="rId20"/>
    <p:sldId id="315" r:id="rId21"/>
    <p:sldId id="297" r:id="rId22"/>
  </p:sldIdLst>
  <p:sldSz cx="9144000" cy="5143500" type="screen16x9"/>
  <p:notesSz cx="119792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
          <p15:clr>
            <a:srgbClr val="A4A3A4"/>
          </p15:clr>
        </p15:guide>
        <p15:guide id="2" orient="horz" pos="873">
          <p15:clr>
            <a:srgbClr val="A4A3A4"/>
          </p15:clr>
        </p15:guide>
        <p15:guide id="3" orient="horz" pos="1187">
          <p15:clr>
            <a:srgbClr val="A4A3A4"/>
          </p15:clr>
        </p15:guide>
        <p15:guide id="4" orient="horz" pos="1512">
          <p15:clr>
            <a:srgbClr val="A4A3A4"/>
          </p15:clr>
        </p15:guide>
        <p15:guide id="5" pos="2904">
          <p15:clr>
            <a:srgbClr val="A4A3A4"/>
          </p15:clr>
        </p15:guide>
        <p15:guide id="6" pos="1116">
          <p15:clr>
            <a:srgbClr val="A4A3A4"/>
          </p15:clr>
        </p15:guide>
        <p15:guide id="7" pos="5352">
          <p15:clr>
            <a:srgbClr val="A4A3A4"/>
          </p15:clr>
        </p15:guide>
        <p15:guide id="8" pos="505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69F"/>
    <a:srgbClr val="898989"/>
    <a:srgbClr val="333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07" autoAdjust="0"/>
  </p:normalViewPr>
  <p:slideViewPr>
    <p:cSldViewPr snapToGrid="0" showGuides="1">
      <p:cViewPr varScale="1">
        <p:scale>
          <a:sx n="79" d="100"/>
          <a:sy n="79" d="100"/>
        </p:scale>
        <p:origin x="944" y="56"/>
      </p:cViewPr>
      <p:guideLst>
        <p:guide orient="horz" pos="252"/>
        <p:guide orient="horz" pos="873"/>
        <p:guide orient="horz" pos="1187"/>
        <p:guide orient="horz" pos="1512"/>
        <p:guide pos="2904"/>
        <p:guide pos="1116"/>
        <p:guide pos="5352"/>
        <p:guide pos="505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5192105" cy="348928"/>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6784460" y="2"/>
            <a:ext cx="5192105" cy="348928"/>
          </a:xfrm>
          <a:prstGeom prst="rect">
            <a:avLst/>
          </a:prstGeom>
        </p:spPr>
        <p:txBody>
          <a:bodyPr vert="horz" lIns="90763" tIns="45382" rIns="90763" bIns="45382" rtlCol="0"/>
          <a:lstStyle>
            <a:lvl1pPr algn="r">
              <a:defRPr sz="1200"/>
            </a:lvl1pPr>
          </a:lstStyle>
          <a:p>
            <a:fld id="{E21FB681-0E37-4FD5-854D-6FDDF2B200CA}" type="datetimeFigureOut">
              <a:rPr lang="en-US" smtClean="0"/>
              <a:t>8/30/2018</a:t>
            </a:fld>
            <a:endParaRPr lang="en-US" dirty="0"/>
          </a:p>
        </p:txBody>
      </p:sp>
      <p:sp>
        <p:nvSpPr>
          <p:cNvPr id="4" name="Footer Placeholder 3"/>
          <p:cNvSpPr>
            <a:spLocks noGrp="1"/>
          </p:cNvSpPr>
          <p:nvPr>
            <p:ph type="ftr" sz="quarter" idx="2"/>
          </p:nvPr>
        </p:nvSpPr>
        <p:spPr>
          <a:xfrm>
            <a:off x="2" y="6601147"/>
            <a:ext cx="5192105" cy="348928"/>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6784460" y="6601147"/>
            <a:ext cx="5192105" cy="348928"/>
          </a:xfrm>
          <a:prstGeom prst="rect">
            <a:avLst/>
          </a:prstGeom>
        </p:spPr>
        <p:txBody>
          <a:bodyPr vert="horz" lIns="90763" tIns="45382" rIns="90763" bIns="45382" rtlCol="0" anchor="b"/>
          <a:lstStyle>
            <a:lvl1pPr algn="r">
              <a:defRPr sz="1200"/>
            </a:lvl1pPr>
          </a:lstStyle>
          <a:p>
            <a:fld id="{859DF592-6126-477B-A149-0DD20E1B6B39}" type="slidenum">
              <a:rPr lang="en-US" smtClean="0"/>
              <a:t>‹#›</a:t>
            </a:fld>
            <a:endParaRPr lang="en-US" dirty="0"/>
          </a:p>
        </p:txBody>
      </p:sp>
    </p:spTree>
    <p:extLst>
      <p:ext uri="{BB962C8B-B14F-4D97-AF65-F5344CB8AC3E}">
        <p14:creationId xmlns:p14="http://schemas.microsoft.com/office/powerpoint/2010/main" val="1037391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5191019" cy="3475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6785487" y="0"/>
            <a:ext cx="5191019" cy="347504"/>
          </a:xfrm>
          <a:prstGeom prst="rect">
            <a:avLst/>
          </a:prstGeom>
        </p:spPr>
        <p:txBody>
          <a:bodyPr vert="horz" lIns="92487" tIns="46244" rIns="92487" bIns="46244" rtlCol="0"/>
          <a:lstStyle>
            <a:lvl1pPr algn="r">
              <a:defRPr sz="1200"/>
            </a:lvl1pPr>
          </a:lstStyle>
          <a:p>
            <a:fld id="{BA33BED0-2069-4D4E-B593-25DD4E79E48B}" type="datetimeFigureOut">
              <a:rPr lang="en-US" smtClean="0"/>
              <a:t>8/30/2018</a:t>
            </a:fld>
            <a:endParaRPr lang="en-US" dirty="0"/>
          </a:p>
        </p:txBody>
      </p:sp>
      <p:sp>
        <p:nvSpPr>
          <p:cNvPr id="4" name="Slide Image Placeholder 3"/>
          <p:cNvSpPr>
            <a:spLocks noGrp="1" noRot="1" noChangeAspect="1"/>
          </p:cNvSpPr>
          <p:nvPr>
            <p:ph type="sldImg" idx="2"/>
          </p:nvPr>
        </p:nvSpPr>
        <p:spPr>
          <a:xfrm>
            <a:off x="3671888" y="520700"/>
            <a:ext cx="4635500" cy="260667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1197928" y="3301286"/>
            <a:ext cx="9583420" cy="31275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601366"/>
            <a:ext cx="5191019" cy="3475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6785487" y="6601366"/>
            <a:ext cx="5191019" cy="347504"/>
          </a:xfrm>
          <a:prstGeom prst="rect">
            <a:avLst/>
          </a:prstGeom>
        </p:spPr>
        <p:txBody>
          <a:bodyPr vert="horz" lIns="92487" tIns="46244" rIns="92487" bIns="46244" rtlCol="0" anchor="b"/>
          <a:lstStyle>
            <a:lvl1pPr algn="r">
              <a:defRPr sz="1200"/>
            </a:lvl1pPr>
          </a:lstStyle>
          <a:p>
            <a:fld id="{4894FAF0-FCBF-4F48-85DE-5D3E41297ADD}" type="slidenum">
              <a:rPr lang="en-US" smtClean="0"/>
              <a:t>‹#›</a:t>
            </a:fld>
            <a:endParaRPr lang="en-US" dirty="0"/>
          </a:p>
        </p:txBody>
      </p:sp>
    </p:spTree>
    <p:extLst>
      <p:ext uri="{BB962C8B-B14F-4D97-AF65-F5344CB8AC3E}">
        <p14:creationId xmlns:p14="http://schemas.microsoft.com/office/powerpoint/2010/main" val="373227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02896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25424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69658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042201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38316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73393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44924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007695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93805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92880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2816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08593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09359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86841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48809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35450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469787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3425" y="1126332"/>
            <a:ext cx="7772400" cy="1102519"/>
          </a:xfrm>
        </p:spPr>
        <p:txBody>
          <a:bodyPr anchor="ctr" anchorCtr="0">
            <a:normAutofit/>
          </a:bodyPr>
          <a:lstStyle>
            <a:lvl1pPr algn="r">
              <a:defRPr sz="3600"/>
            </a:lvl1pPr>
          </a:lstStyle>
          <a:p>
            <a:r>
              <a:rPr lang="en-US" dirty="0"/>
              <a:t>Click to edit master title style</a:t>
            </a:r>
          </a:p>
        </p:txBody>
      </p:sp>
      <p:sp>
        <p:nvSpPr>
          <p:cNvPr id="3" name="Subtitle 2"/>
          <p:cNvSpPr>
            <a:spLocks noGrp="1"/>
          </p:cNvSpPr>
          <p:nvPr>
            <p:ph type="subTitle" idx="1" hasCustomPrompt="1"/>
          </p:nvPr>
        </p:nvSpPr>
        <p:spPr>
          <a:xfrm>
            <a:off x="2105025" y="2464593"/>
            <a:ext cx="6400800" cy="1314450"/>
          </a:xfrm>
        </p:spPr>
        <p:txBody>
          <a:bodyPr anchor="t" anchorCtr="0">
            <a:normAutofit/>
          </a:bodyPr>
          <a:lstStyle>
            <a:lvl1pPr marL="0" indent="0" algn="r">
              <a:buNone/>
              <a:defRPr sz="2800" i="1">
                <a:solidFill>
                  <a:srgbClr val="333F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r>
              <a:rPr lang="en-US" dirty="0"/>
              <a:t>Attorney Name</a:t>
            </a:r>
          </a:p>
        </p:txBody>
      </p:sp>
      <p:sp>
        <p:nvSpPr>
          <p:cNvPr id="8" name="Date Placeholder 3"/>
          <p:cNvSpPr>
            <a:spLocks noGrp="1"/>
          </p:cNvSpPr>
          <p:nvPr>
            <p:ph type="dt" sz="half" idx="10"/>
          </p:nvPr>
        </p:nvSpPr>
        <p:spPr>
          <a:xfrm>
            <a:off x="6372225" y="4695826"/>
            <a:ext cx="2133600" cy="273844"/>
          </a:xfrm>
        </p:spPr>
        <p:txBody>
          <a:bodyPr/>
          <a:lstStyle>
            <a:lvl1pPr algn="r">
              <a:defRPr sz="1400" b="1">
                <a:solidFill>
                  <a:schemeClr val="tx1"/>
                </a:solidFill>
              </a:defRPr>
            </a:lvl1pPr>
          </a:lstStyle>
          <a:p>
            <a:r>
              <a:rPr lang="en-US" dirty="0"/>
              <a:t>Date</a:t>
            </a:r>
          </a:p>
        </p:txBody>
      </p:sp>
      <p:sp>
        <p:nvSpPr>
          <p:cNvPr id="7" name="TextBox 6"/>
          <p:cNvSpPr txBox="1"/>
          <p:nvPr userDrawn="1"/>
        </p:nvSpPr>
        <p:spPr>
          <a:xfrm>
            <a:off x="106470" y="4861948"/>
            <a:ext cx="1565753" cy="215444"/>
          </a:xfrm>
          <a:prstGeom prst="rect">
            <a:avLst/>
          </a:prstGeom>
          <a:noFill/>
        </p:spPr>
        <p:txBody>
          <a:bodyPr wrap="square" rtlCol="0">
            <a:spAutoFit/>
          </a:bodyPr>
          <a:lstStyle/>
          <a:p>
            <a:r>
              <a:rPr lang="en-US" sz="800" dirty="0">
                <a:effectLst/>
              </a:rPr>
              <a:t>141652868.2</a:t>
            </a:r>
            <a:endParaRPr lang="en-US" sz="800" dirty="0"/>
          </a:p>
        </p:txBody>
      </p:sp>
    </p:spTree>
    <p:extLst>
      <p:ext uri="{BB962C8B-B14F-4D97-AF65-F5344CB8AC3E}">
        <p14:creationId xmlns:p14="http://schemas.microsoft.com/office/powerpoint/2010/main" val="923539015"/>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429375" y="4810126"/>
            <a:ext cx="2133600" cy="273844"/>
          </a:xfrm>
        </p:spPr>
        <p:txBody>
          <a:bodyPr/>
          <a:lstStyle/>
          <a:p>
            <a:fld id="{F84BBAD4-7DC8-4DC2-A3D0-69B261EAE86F}" type="slidenum">
              <a:rPr lang="en-US" smtClean="0"/>
              <a:t>‹#›</a:t>
            </a:fld>
            <a:endParaRPr lang="en-US" dirty="0"/>
          </a:p>
        </p:txBody>
      </p:sp>
      <p:sp>
        <p:nvSpPr>
          <p:cNvPr id="3" name="Title 1"/>
          <p:cNvSpPr>
            <a:spLocks noGrp="1"/>
          </p:cNvSpPr>
          <p:nvPr>
            <p:ph type="title" hasCustomPrompt="1"/>
          </p:nvPr>
        </p:nvSpPr>
        <p:spPr>
          <a:xfrm>
            <a:off x="1752600" y="400050"/>
            <a:ext cx="6743700" cy="857250"/>
          </a:xfrm>
        </p:spPr>
        <p:txBody>
          <a:bodyPr anchor="ctr" anchorCtr="0">
            <a:normAutofit/>
          </a:bodyPr>
          <a:lstStyle>
            <a:lvl1pPr algn="l">
              <a:defRPr/>
            </a:lvl1pPr>
          </a:lstStyle>
          <a:p>
            <a:r>
              <a:rPr lang="en-US" dirty="0"/>
              <a:t>Click to edit Master text styles</a:t>
            </a:r>
          </a:p>
        </p:txBody>
      </p:sp>
    </p:spTree>
    <p:extLst>
      <p:ext uri="{BB962C8B-B14F-4D97-AF65-F5344CB8AC3E}">
        <p14:creationId xmlns:p14="http://schemas.microsoft.com/office/powerpoint/2010/main" val="67474829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4" hasCustomPrompt="1"/>
          </p:nvPr>
        </p:nvSpPr>
        <p:spPr>
          <a:xfrm>
            <a:off x="4743452" y="2418160"/>
            <a:ext cx="3743325" cy="589359"/>
          </a:xfrm>
        </p:spPr>
        <p:txBody>
          <a:bodyPr>
            <a:noAutofit/>
          </a:bodyPr>
          <a:lstStyle>
            <a:lvl1pPr marL="0" indent="0" algn="ctr">
              <a:buNone/>
              <a:defRPr sz="3600" b="1"/>
            </a:lvl1pPr>
          </a:lstStyle>
          <a:p>
            <a:pPr lvl="0"/>
            <a:r>
              <a:rPr lang="en-US" dirty="0"/>
              <a:t>Any Questions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0817" y="505321"/>
            <a:ext cx="1688592" cy="1761134"/>
          </a:xfrm>
          <a:prstGeom prst="rect">
            <a:avLst/>
          </a:prstGeom>
        </p:spPr>
      </p:pic>
      <p:sp>
        <p:nvSpPr>
          <p:cNvPr id="4" name="Content Placeholder 2"/>
          <p:cNvSpPr>
            <a:spLocks noGrp="1"/>
          </p:cNvSpPr>
          <p:nvPr>
            <p:ph idx="15" hasCustomPrompt="1"/>
          </p:nvPr>
        </p:nvSpPr>
        <p:spPr>
          <a:xfrm>
            <a:off x="384047" y="1052186"/>
            <a:ext cx="4501103" cy="3032134"/>
          </a:xfrm>
        </p:spPr>
        <p:txBody>
          <a:bodyPr>
            <a:normAutofit/>
          </a:bodyPr>
          <a:lstStyle>
            <a:lvl1pPr marL="342900" indent="-342900">
              <a:defRPr sz="2600"/>
            </a:lvl1pPr>
            <a:lvl2pPr marL="685800" indent="-342900">
              <a:defRPr sz="2400"/>
            </a:lvl2pPr>
            <a:lvl3pPr marL="1028700" indent="-342900">
              <a:defRPr sz="2400"/>
            </a:lvl3pPr>
            <a:lvl4pPr marL="1371600" indent="-342900">
              <a:defRPr sz="2400"/>
            </a:lvl4pPr>
            <a:lvl5pPr marL="1714500" indent="-342900">
              <a:defRPr sz="2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384048" y="269177"/>
            <a:ext cx="8112252" cy="716661"/>
          </a:xfrm>
        </p:spPr>
        <p:txBody>
          <a:bodyPr vert="horz" lIns="91440" tIns="45720" rIns="91440" bIns="45720" rtlCol="0" anchor="ctr" anchorCtr="0">
            <a:normAutofit/>
          </a:bodyPr>
          <a:lstStyle>
            <a:lvl1pPr>
              <a:defRPr lang="en-US" sz="3000" dirty="0"/>
            </a:lvl1pPr>
          </a:lstStyle>
          <a:p>
            <a:pPr lvl="0"/>
            <a:r>
              <a:rPr lang="en-US" dirty="0"/>
              <a:t>Click to edit Master text styles</a:t>
            </a:r>
          </a:p>
        </p:txBody>
      </p:sp>
    </p:spTree>
    <p:extLst>
      <p:ext uri="{BB962C8B-B14F-4D97-AF65-F5344CB8AC3E}">
        <p14:creationId xmlns:p14="http://schemas.microsoft.com/office/powerpoint/2010/main" val="37852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22"/>
          <p:cNvSpPr>
            <a:spLocks noGrp="1"/>
          </p:cNvSpPr>
          <p:nvPr>
            <p:ph type="body" sz="quarter" idx="21" hasCustomPrompt="1"/>
          </p:nvPr>
        </p:nvSpPr>
        <p:spPr>
          <a:xfrm>
            <a:off x="1794452" y="3175873"/>
            <a:ext cx="2078038" cy="213122"/>
          </a:xfrm>
        </p:spPr>
        <p:txBody>
          <a:bodyPr anchor="t" anchorCtr="0">
            <a:noAutofit/>
          </a:bodyPr>
          <a:lstStyle>
            <a:lvl1pPr marL="0" indent="0" algn="ctr" defTabSz="914400" rtl="0" eaLnBrk="1" latinLnBrk="0" hangingPunct="1">
              <a:lnSpc>
                <a:spcPct val="100000"/>
              </a:lnSpc>
              <a:spcAft>
                <a:spcPts val="0"/>
              </a:spcAft>
              <a:buNone/>
              <a:defRPr lang="en-US" sz="1000" b="1" kern="1200" baseline="0" dirty="0" smtClean="0">
                <a:solidFill>
                  <a:schemeClr val="tx1"/>
                </a:solidFill>
                <a:latin typeface="Arial"/>
                <a:ea typeface="+mn-ea"/>
                <a:cs typeface="Arial"/>
              </a:defRPr>
            </a:lvl1pPr>
            <a:lvl2pPr marL="0" indent="0" algn="ctr">
              <a:buNone/>
              <a:defRPr sz="1000" b="0"/>
            </a:lvl2pPr>
            <a:lvl3pPr marL="0" indent="0" algn="ctr">
              <a:buNone/>
              <a:defRPr sz="1000" b="0"/>
            </a:lvl3pPr>
            <a:lvl4pPr marL="738188" indent="0">
              <a:buNone/>
              <a:defRPr sz="1000"/>
            </a:lvl4pPr>
            <a:lvl5pPr marL="969962" indent="0">
              <a:buNone/>
              <a:defRPr sz="1000"/>
            </a:lvl5pPr>
          </a:lstStyle>
          <a:p>
            <a:pPr lvl="0"/>
            <a:r>
              <a:rPr lang="en-US" dirty="0"/>
              <a:t>Name</a:t>
            </a:r>
          </a:p>
        </p:txBody>
      </p:sp>
      <p:sp>
        <p:nvSpPr>
          <p:cNvPr id="34" name="Date Placeholder 3"/>
          <p:cNvSpPr txBox="1">
            <a:spLocks/>
          </p:cNvSpPr>
          <p:nvPr userDrawn="1"/>
        </p:nvSpPr>
        <p:spPr>
          <a:xfrm>
            <a:off x="151155" y="4672321"/>
            <a:ext cx="3352800" cy="273844"/>
          </a:xfrm>
          <a:prstGeom prst="rect">
            <a:avLst/>
          </a:prstGeom>
        </p:spPr>
        <p:txBody>
          <a:bodyPr/>
          <a:lstStyle>
            <a:defPPr>
              <a:defRPr lang="en-US"/>
            </a:defPPr>
            <a:lvl1pPr marL="0" algn="l" defTabSz="914400" rtl="0" eaLnBrk="1" latinLnBrk="0" hangingPunct="1">
              <a:defRPr sz="14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solidFill>
              </a:rPr>
              <a:t>© 2018 </a:t>
            </a:r>
            <a:r>
              <a:rPr lang="en-US" sz="800" cap="all" dirty="0">
                <a:solidFill>
                  <a:schemeClr val="tx1"/>
                </a:solidFill>
              </a:rPr>
              <a:t>Stinson Leonard Street LLP \\  stinson.com</a:t>
            </a:r>
          </a:p>
          <a:p>
            <a:endParaRPr lang="en-US" sz="800" cap="all" dirty="0">
              <a:solidFill>
                <a:schemeClr val="tx1"/>
              </a:solidFill>
            </a:endParaRPr>
          </a:p>
          <a:p>
            <a:r>
              <a:rPr lang="en-US" sz="800" cap="all" dirty="0">
                <a:solidFill>
                  <a:schemeClr val="tx1"/>
                </a:solidFill>
              </a:rPr>
              <a:t>141652868.2</a:t>
            </a:r>
          </a:p>
        </p:txBody>
      </p:sp>
      <p:sp>
        <p:nvSpPr>
          <p:cNvPr id="18" name="Text Placeholder 22"/>
          <p:cNvSpPr>
            <a:spLocks noGrp="1"/>
          </p:cNvSpPr>
          <p:nvPr>
            <p:ph type="body" sz="quarter" idx="24" hasCustomPrompt="1"/>
          </p:nvPr>
        </p:nvSpPr>
        <p:spPr>
          <a:xfrm>
            <a:off x="1794452" y="3340180"/>
            <a:ext cx="2078038" cy="491728"/>
          </a:xfrm>
        </p:spPr>
        <p:txBody>
          <a:bodyPr anchor="t" anchorCtr="0">
            <a:noAutofit/>
          </a:bodyPr>
          <a:lstStyle>
            <a:lvl1pPr marL="0" indent="0" algn="ctr" defTabSz="914400" rtl="0" eaLnBrk="1" latinLnBrk="0" hangingPunct="1">
              <a:lnSpc>
                <a:spcPct val="100000"/>
              </a:lnSpc>
              <a:spcAft>
                <a:spcPts val="0"/>
              </a:spcAft>
              <a:buNone/>
              <a:defRPr lang="en-US" sz="1000" b="0" kern="1200" baseline="0" dirty="0" smtClean="0">
                <a:solidFill>
                  <a:schemeClr val="tx1"/>
                </a:solidFill>
                <a:latin typeface="Arial"/>
                <a:ea typeface="+mn-ea"/>
                <a:cs typeface="Arial"/>
              </a:defRPr>
            </a:lvl1pPr>
            <a:lvl2pPr marL="0" indent="0" algn="ctr">
              <a:buNone/>
              <a:defRPr sz="1000" b="0"/>
            </a:lvl2pPr>
            <a:lvl3pPr marL="0" indent="0" algn="ctr">
              <a:buNone/>
              <a:defRPr sz="1000" b="0"/>
            </a:lvl3pPr>
            <a:lvl4pPr marL="738188" indent="0">
              <a:buNone/>
              <a:defRPr sz="1000"/>
            </a:lvl4pPr>
            <a:lvl5pPr marL="969962" indent="0">
              <a:buNone/>
              <a:defRPr sz="1000"/>
            </a:lvl5pPr>
          </a:lstStyle>
          <a:p>
            <a:pPr lvl="0"/>
            <a:r>
              <a:rPr lang="en-US" dirty="0"/>
              <a:t>Telephone Number</a:t>
            </a:r>
            <a:br>
              <a:rPr lang="en-US" dirty="0"/>
            </a:br>
            <a:r>
              <a:rPr lang="en-US" dirty="0"/>
              <a:t>email address</a:t>
            </a:r>
          </a:p>
        </p:txBody>
      </p:sp>
      <p:sp>
        <p:nvSpPr>
          <p:cNvPr id="24" name="Text Placeholder 22"/>
          <p:cNvSpPr>
            <a:spLocks noGrp="1"/>
          </p:cNvSpPr>
          <p:nvPr>
            <p:ph type="body" sz="quarter" idx="26" hasCustomPrompt="1"/>
          </p:nvPr>
        </p:nvSpPr>
        <p:spPr>
          <a:xfrm>
            <a:off x="4699577" y="3175873"/>
            <a:ext cx="2078038" cy="213122"/>
          </a:xfrm>
        </p:spPr>
        <p:txBody>
          <a:bodyPr anchor="t" anchorCtr="0">
            <a:noAutofit/>
          </a:bodyPr>
          <a:lstStyle>
            <a:lvl1pPr marL="0" indent="0" algn="ctr" defTabSz="914400" rtl="0" eaLnBrk="1" latinLnBrk="0" hangingPunct="1">
              <a:lnSpc>
                <a:spcPct val="100000"/>
              </a:lnSpc>
              <a:spcAft>
                <a:spcPts val="0"/>
              </a:spcAft>
              <a:buNone/>
              <a:defRPr lang="en-US" sz="1000" b="1" kern="1200" baseline="0" dirty="0" smtClean="0">
                <a:solidFill>
                  <a:schemeClr val="tx1"/>
                </a:solidFill>
                <a:latin typeface="Arial"/>
                <a:ea typeface="+mn-ea"/>
                <a:cs typeface="Arial"/>
              </a:defRPr>
            </a:lvl1pPr>
            <a:lvl2pPr marL="0" indent="0" algn="ctr">
              <a:buNone/>
              <a:defRPr sz="1000" b="0"/>
            </a:lvl2pPr>
            <a:lvl3pPr marL="0" indent="0" algn="ctr">
              <a:buNone/>
              <a:defRPr sz="1000" b="0"/>
            </a:lvl3pPr>
            <a:lvl4pPr marL="738188" indent="0">
              <a:buNone/>
              <a:defRPr sz="1000"/>
            </a:lvl4pPr>
            <a:lvl5pPr marL="969962" indent="0">
              <a:buNone/>
              <a:defRPr sz="1000"/>
            </a:lvl5pPr>
          </a:lstStyle>
          <a:p>
            <a:pPr lvl="0"/>
            <a:r>
              <a:rPr lang="en-US" dirty="0"/>
              <a:t>Name</a:t>
            </a:r>
          </a:p>
        </p:txBody>
      </p:sp>
      <p:sp>
        <p:nvSpPr>
          <p:cNvPr id="32" name="Text Placeholder 22"/>
          <p:cNvSpPr>
            <a:spLocks noGrp="1"/>
          </p:cNvSpPr>
          <p:nvPr>
            <p:ph type="body" sz="quarter" idx="27" hasCustomPrompt="1"/>
          </p:nvPr>
        </p:nvSpPr>
        <p:spPr>
          <a:xfrm>
            <a:off x="4699577" y="3340180"/>
            <a:ext cx="2078038" cy="527447"/>
          </a:xfrm>
        </p:spPr>
        <p:txBody>
          <a:bodyPr anchor="t" anchorCtr="0">
            <a:noAutofit/>
          </a:bodyPr>
          <a:lstStyle>
            <a:lvl1pPr marL="0" indent="0" algn="ctr" defTabSz="914400" rtl="0" eaLnBrk="1" latinLnBrk="0" hangingPunct="1">
              <a:lnSpc>
                <a:spcPct val="100000"/>
              </a:lnSpc>
              <a:spcAft>
                <a:spcPts val="0"/>
              </a:spcAft>
              <a:buNone/>
              <a:defRPr lang="en-US" sz="1000" b="0" kern="1200" baseline="0" dirty="0" smtClean="0">
                <a:solidFill>
                  <a:schemeClr val="tx1"/>
                </a:solidFill>
                <a:latin typeface="Arial"/>
                <a:ea typeface="+mn-ea"/>
                <a:cs typeface="Arial"/>
              </a:defRPr>
            </a:lvl1pPr>
            <a:lvl2pPr marL="0" indent="0" algn="ctr">
              <a:buNone/>
              <a:defRPr sz="1000" b="0"/>
            </a:lvl2pPr>
            <a:lvl3pPr marL="0" indent="0" algn="ctr">
              <a:buNone/>
              <a:defRPr sz="1000" b="0"/>
            </a:lvl3pPr>
            <a:lvl4pPr marL="738188" indent="0">
              <a:buNone/>
              <a:defRPr sz="1000"/>
            </a:lvl4pPr>
            <a:lvl5pPr marL="969962" indent="0">
              <a:buNone/>
              <a:defRPr sz="1000"/>
            </a:lvl5pPr>
          </a:lstStyle>
          <a:p>
            <a:pPr lvl="0"/>
            <a:r>
              <a:rPr lang="en-US" dirty="0"/>
              <a:t>Telephone Number</a:t>
            </a:r>
            <a:br>
              <a:rPr lang="en-US" dirty="0"/>
            </a:br>
            <a:r>
              <a:rPr lang="en-US" dirty="0"/>
              <a:t>email address</a:t>
            </a:r>
          </a:p>
        </p:txBody>
      </p:sp>
      <p:sp>
        <p:nvSpPr>
          <p:cNvPr id="13" name="Text Placeholder 6"/>
          <p:cNvSpPr>
            <a:spLocks noGrp="1"/>
          </p:cNvSpPr>
          <p:nvPr>
            <p:ph type="body" sz="quarter" idx="13" hasCustomPrompt="1"/>
          </p:nvPr>
        </p:nvSpPr>
        <p:spPr>
          <a:xfrm>
            <a:off x="3705225" y="432197"/>
            <a:ext cx="4895850" cy="589359"/>
          </a:xfrm>
        </p:spPr>
        <p:txBody>
          <a:bodyPr anchor="ctr" anchorCtr="0">
            <a:normAutofit/>
          </a:bodyPr>
          <a:lstStyle>
            <a:lvl1pPr marL="0" indent="0" algn="r">
              <a:buNone/>
              <a:defRPr sz="3600" b="1">
                <a:solidFill>
                  <a:schemeClr val="tx1"/>
                </a:solidFill>
              </a:defRPr>
            </a:lvl1pPr>
          </a:lstStyle>
          <a:p>
            <a:pPr lvl="0"/>
            <a:r>
              <a:rPr lang="en-US" dirty="0"/>
              <a:t>Thank You</a:t>
            </a:r>
          </a:p>
        </p:txBody>
      </p:sp>
      <p:sp>
        <p:nvSpPr>
          <p:cNvPr id="12" name="Date Placeholder 3"/>
          <p:cNvSpPr txBox="1">
            <a:spLocks/>
          </p:cNvSpPr>
          <p:nvPr userDrawn="1"/>
        </p:nvSpPr>
        <p:spPr>
          <a:xfrm>
            <a:off x="6567487" y="4338342"/>
            <a:ext cx="2557463" cy="941803"/>
          </a:xfrm>
          <a:prstGeom prst="rect">
            <a:avLst/>
          </a:prstGeom>
        </p:spPr>
        <p:txBody>
          <a:bodyPr/>
          <a:lstStyle>
            <a:defPPr>
              <a:defRPr lang="en-US"/>
            </a:defPPr>
            <a:lvl1pPr marL="0" algn="l" defTabSz="914400" rtl="0" eaLnBrk="1" latinLnBrk="0" hangingPunct="1">
              <a:defRPr sz="14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50" b="0" dirty="0">
                <a:solidFill>
                  <a:schemeClr val="tx1"/>
                </a:solidFill>
              </a:rPr>
              <a:t>DISCLAIMER: This presentation is designed to give general information only. It is not intended to be a comprehensive summary of the law or to treat exhaustively the subjects covered. This information does not constitute legal advice or opinion. Legal advice or opinions are provided by Stinson Leonard Street LLP only upon engagement with respect to specific factual situations.</a:t>
            </a:r>
          </a:p>
        </p:txBody>
      </p:sp>
      <p:sp>
        <p:nvSpPr>
          <p:cNvPr id="15" name="Picture Placeholder 9"/>
          <p:cNvSpPr>
            <a:spLocks noGrp="1" noChangeAspect="1"/>
          </p:cNvSpPr>
          <p:nvPr>
            <p:ph type="pic" sz="quarter" idx="15"/>
          </p:nvPr>
        </p:nvSpPr>
        <p:spPr>
          <a:xfrm>
            <a:off x="2162988" y="1238250"/>
            <a:ext cx="1340967" cy="1813561"/>
          </a:xfrm>
        </p:spPr>
        <p:txBody>
          <a:bodyPr>
            <a:normAutofit/>
          </a:bodyPr>
          <a:lstStyle>
            <a:lvl1pPr marL="0" indent="0">
              <a:buNone/>
              <a:defRPr sz="1000">
                <a:solidFill>
                  <a:schemeClr val="tx1"/>
                </a:solidFill>
              </a:defRPr>
            </a:lvl1pPr>
          </a:lstStyle>
          <a:p>
            <a:r>
              <a:rPr lang="en-US" dirty="0"/>
              <a:t>Click icon to add picture</a:t>
            </a:r>
          </a:p>
        </p:txBody>
      </p:sp>
      <p:sp>
        <p:nvSpPr>
          <p:cNvPr id="16" name="Picture Placeholder 9"/>
          <p:cNvSpPr>
            <a:spLocks noGrp="1" noChangeAspect="1"/>
          </p:cNvSpPr>
          <p:nvPr>
            <p:ph type="pic" sz="quarter" idx="28"/>
          </p:nvPr>
        </p:nvSpPr>
        <p:spPr>
          <a:xfrm>
            <a:off x="5068113" y="1238250"/>
            <a:ext cx="1340967" cy="1813561"/>
          </a:xfrm>
        </p:spPr>
        <p:txBody>
          <a:bodyPr>
            <a:normAutofit/>
          </a:bodyPr>
          <a:lstStyle>
            <a:lvl1pPr marL="0" indent="0">
              <a:buNone/>
              <a:defRPr sz="1000">
                <a:solidFill>
                  <a:schemeClr val="tx1"/>
                </a:solidFill>
              </a:defRPr>
            </a:lvl1pPr>
          </a:lstStyle>
          <a:p>
            <a:r>
              <a:rPr lang="en-US" dirty="0"/>
              <a:t>Click icon to add picture</a:t>
            </a:r>
          </a:p>
        </p:txBody>
      </p:sp>
      <p:sp>
        <p:nvSpPr>
          <p:cNvPr id="4" name="Slide Number Placeholder 3"/>
          <p:cNvSpPr>
            <a:spLocks noGrp="1"/>
          </p:cNvSpPr>
          <p:nvPr>
            <p:ph type="sldNum" sz="quarter" idx="31"/>
          </p:nvPr>
        </p:nvSpPr>
        <p:spPr/>
        <p:txBody>
          <a:bodyPr/>
          <a:lstStyle/>
          <a:p>
            <a:fld id="{F84BBAD4-7DC8-4DC2-A3D0-69B261EAE86F}" type="slidenum">
              <a:rPr lang="en-US" smtClean="0"/>
              <a:pPr/>
              <a:t>‹#›</a:t>
            </a:fld>
            <a:endParaRPr lang="en-US" dirty="0"/>
          </a:p>
        </p:txBody>
      </p:sp>
    </p:spTree>
    <p:extLst>
      <p:ext uri="{BB962C8B-B14F-4D97-AF65-F5344CB8AC3E}">
        <p14:creationId xmlns:p14="http://schemas.microsoft.com/office/powerpoint/2010/main" val="125248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3425" y="1126332"/>
            <a:ext cx="7772400" cy="1102519"/>
          </a:xfrm>
        </p:spPr>
        <p:txBody>
          <a:bodyPr anchor="ctr" anchorCtr="0">
            <a:normAutofit/>
          </a:bodyPr>
          <a:lstStyle>
            <a:lvl1pPr algn="r">
              <a:defRPr sz="3600"/>
            </a:lvl1pPr>
          </a:lstStyle>
          <a:p>
            <a:r>
              <a:rPr lang="en-US" dirty="0"/>
              <a:t>Click to edit master title style</a:t>
            </a:r>
          </a:p>
        </p:txBody>
      </p:sp>
      <p:sp>
        <p:nvSpPr>
          <p:cNvPr id="3" name="Subtitle 2"/>
          <p:cNvSpPr>
            <a:spLocks noGrp="1"/>
          </p:cNvSpPr>
          <p:nvPr>
            <p:ph type="subTitle" idx="1" hasCustomPrompt="1"/>
          </p:nvPr>
        </p:nvSpPr>
        <p:spPr>
          <a:xfrm>
            <a:off x="904875" y="2464593"/>
            <a:ext cx="6400800" cy="1314450"/>
          </a:xfrm>
        </p:spPr>
        <p:txBody>
          <a:bodyPr anchor="t" anchorCtr="0">
            <a:normAutofit/>
          </a:bodyPr>
          <a:lstStyle>
            <a:lvl1pPr marL="0" indent="0" algn="r">
              <a:buNone/>
              <a:defRPr sz="2800" i="1">
                <a:solidFill>
                  <a:srgbClr val="333F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r>
              <a:rPr lang="en-US" dirty="0"/>
              <a:t>Attorney Name</a:t>
            </a:r>
          </a:p>
        </p:txBody>
      </p:sp>
      <p:sp>
        <p:nvSpPr>
          <p:cNvPr id="8" name="Date Placeholder 3"/>
          <p:cNvSpPr>
            <a:spLocks noGrp="1"/>
          </p:cNvSpPr>
          <p:nvPr>
            <p:ph type="dt" sz="half" idx="10"/>
          </p:nvPr>
        </p:nvSpPr>
        <p:spPr>
          <a:xfrm>
            <a:off x="6372225" y="4695826"/>
            <a:ext cx="2133600" cy="273844"/>
          </a:xfrm>
        </p:spPr>
        <p:txBody>
          <a:bodyPr/>
          <a:lstStyle>
            <a:lvl1pPr algn="r">
              <a:defRPr sz="1400" b="1">
                <a:solidFill>
                  <a:schemeClr val="tx1"/>
                </a:solidFill>
              </a:defRPr>
            </a:lvl1pPr>
          </a:lstStyle>
          <a:p>
            <a:r>
              <a:rPr lang="en-US" dirty="0"/>
              <a:t>Date</a:t>
            </a:r>
          </a:p>
        </p:txBody>
      </p:sp>
      <p:sp>
        <p:nvSpPr>
          <p:cNvPr id="9" name="Picture Placeholder 8"/>
          <p:cNvSpPr>
            <a:spLocks noGrp="1"/>
          </p:cNvSpPr>
          <p:nvPr>
            <p:ph type="pic" sz="quarter" idx="11" hasCustomPrompt="1"/>
          </p:nvPr>
        </p:nvSpPr>
        <p:spPr>
          <a:xfrm>
            <a:off x="7429500" y="2495549"/>
            <a:ext cx="1066800" cy="1266825"/>
          </a:xfrm>
        </p:spPr>
        <p:txBody>
          <a:bodyPr>
            <a:normAutofit/>
          </a:bodyPr>
          <a:lstStyle>
            <a:lvl1pPr marL="0" indent="0">
              <a:buNone/>
              <a:defRPr sz="800"/>
            </a:lvl1pPr>
          </a:lstStyle>
          <a:p>
            <a:r>
              <a:rPr lang="en-US" sz="800" dirty="0"/>
              <a:t>Click to add</a:t>
            </a:r>
            <a:br>
              <a:rPr lang="en-US" sz="800" dirty="0"/>
            </a:br>
            <a:r>
              <a:rPr lang="en-US" sz="800" dirty="0"/>
              <a:t>attorney photo</a:t>
            </a:r>
            <a:endParaRPr lang="en-US" dirty="0"/>
          </a:p>
        </p:txBody>
      </p:sp>
      <p:sp>
        <p:nvSpPr>
          <p:cNvPr id="10" name="TextBox 9"/>
          <p:cNvSpPr txBox="1"/>
          <p:nvPr userDrawn="1"/>
        </p:nvSpPr>
        <p:spPr>
          <a:xfrm>
            <a:off x="106470" y="4861948"/>
            <a:ext cx="1565753" cy="215444"/>
          </a:xfrm>
          <a:prstGeom prst="rect">
            <a:avLst/>
          </a:prstGeom>
          <a:noFill/>
        </p:spPr>
        <p:txBody>
          <a:bodyPr wrap="square" rtlCol="0">
            <a:spAutoFit/>
          </a:bodyPr>
          <a:lstStyle/>
          <a:p>
            <a:r>
              <a:rPr lang="en-US" sz="800" dirty="0">
                <a:effectLst/>
              </a:rPr>
              <a:t>141652868.2</a:t>
            </a:r>
            <a:endParaRPr lang="en-US" sz="800" dirty="0"/>
          </a:p>
        </p:txBody>
      </p:sp>
    </p:spTree>
    <p:extLst>
      <p:ext uri="{BB962C8B-B14F-4D97-AF65-F5344CB8AC3E}">
        <p14:creationId xmlns:p14="http://schemas.microsoft.com/office/powerpoint/2010/main" val="67164487"/>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o introduce new topic or 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9625" y="1884522"/>
            <a:ext cx="7686675" cy="857250"/>
          </a:xfrm>
        </p:spPr>
        <p:txBody>
          <a:bodyPr/>
          <a:lstStyle>
            <a:lvl1pPr algn="r">
              <a:defRPr baseline="0"/>
            </a:lvl1pPr>
          </a:lstStyle>
          <a:p>
            <a:r>
              <a:rPr lang="en-US" dirty="0"/>
              <a:t>Click to edit Master divider style</a:t>
            </a:r>
          </a:p>
        </p:txBody>
      </p:sp>
    </p:spTree>
    <p:extLst>
      <p:ext uri="{BB962C8B-B14F-4D97-AF65-F5344CB8AC3E}">
        <p14:creationId xmlns:p14="http://schemas.microsoft.com/office/powerpoint/2010/main" val="66580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lin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400050"/>
            <a:ext cx="6743700" cy="857250"/>
          </a:xfrm>
        </p:spPr>
        <p:txBody>
          <a:bodyPr anchor="ctr" anchorCtr="0">
            <a:normAutofit/>
          </a:bodyPr>
          <a:lstStyle>
            <a:lvl1pPr algn="l">
              <a:defRPr/>
            </a:lvl1pPr>
          </a:lstStyle>
          <a:p>
            <a:r>
              <a:rPr lang="en-US" dirty="0"/>
              <a:t>Click to edit Master text styles</a:t>
            </a:r>
          </a:p>
        </p:txBody>
      </p:sp>
      <p:sp>
        <p:nvSpPr>
          <p:cNvPr id="3" name="Content Placeholder 2"/>
          <p:cNvSpPr>
            <a:spLocks noGrp="1"/>
          </p:cNvSpPr>
          <p:nvPr>
            <p:ph idx="1"/>
          </p:nvPr>
        </p:nvSpPr>
        <p:spPr>
          <a:xfrm>
            <a:off x="1752600" y="1400175"/>
            <a:ext cx="6753225" cy="3364707"/>
          </a:xfrm>
        </p:spPr>
        <p:txBody>
          <a:bodyPr/>
          <a:lstStyle>
            <a:lvl1pPr>
              <a:spcAft>
                <a:spcPts val="600"/>
              </a:spcAft>
              <a:defRPr/>
            </a:lvl1pPr>
            <a:lvl2pPr>
              <a:spcAft>
                <a:spcPts val="600"/>
              </a:spcAft>
              <a:defRPr sz="2400"/>
            </a:lvl2pPr>
            <a:lvl3pPr>
              <a:spcAft>
                <a:spcPts val="600"/>
              </a:spcAft>
              <a:defRPr sz="2000"/>
            </a:lvl3pPr>
            <a:lvl4pPr>
              <a:spcAft>
                <a:spcPts val="600"/>
              </a:spcAft>
              <a:defRPr sz="2000"/>
            </a:lvl4pPr>
            <a:lvl5pPr>
              <a:spcAft>
                <a:spcPts val="600"/>
              </a:spcAft>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2"/>
          </p:nvPr>
        </p:nvSpPr>
        <p:spPr>
          <a:xfrm>
            <a:off x="6429375" y="4810126"/>
            <a:ext cx="2133600" cy="273844"/>
          </a:xfrm>
        </p:spPr>
        <p:txBody>
          <a:bodyPr/>
          <a:lstStyle/>
          <a:p>
            <a:fld id="{F84BBAD4-7DC8-4DC2-A3D0-69B261EAE86F}" type="slidenum">
              <a:rPr lang="en-US" smtClean="0"/>
              <a:t>‹#›</a:t>
            </a:fld>
            <a:endParaRPr lang="en-US" dirty="0"/>
          </a:p>
        </p:txBody>
      </p:sp>
    </p:spTree>
    <p:extLst>
      <p:ext uri="{BB962C8B-B14F-4D97-AF65-F5344CB8AC3E}">
        <p14:creationId xmlns:p14="http://schemas.microsoft.com/office/powerpoint/2010/main" val="397219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subhe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43077" y="397764"/>
            <a:ext cx="6753225" cy="857250"/>
          </a:xfrm>
        </p:spPr>
        <p:txBody>
          <a:bodyPr anchor="ctr" anchorCtr="0">
            <a:normAutofit/>
          </a:bodyPr>
          <a:lstStyle>
            <a:lvl1pPr algn="l">
              <a:defRPr/>
            </a:lvl1pPr>
          </a:lstStyle>
          <a:p>
            <a:r>
              <a:rPr lang="en-US" dirty="0"/>
              <a:t>Click to edit master title style</a:t>
            </a:r>
          </a:p>
        </p:txBody>
      </p:sp>
      <p:sp>
        <p:nvSpPr>
          <p:cNvPr id="8" name="Text Placeholder 2"/>
          <p:cNvSpPr>
            <a:spLocks noGrp="1"/>
          </p:cNvSpPr>
          <p:nvPr>
            <p:ph type="body" idx="1" hasCustomPrompt="1"/>
          </p:nvPr>
        </p:nvSpPr>
        <p:spPr>
          <a:xfrm>
            <a:off x="1752600" y="1385888"/>
            <a:ext cx="6743700" cy="504825"/>
          </a:xfrm>
        </p:spPr>
        <p:txBody>
          <a:bodyPr anchor="ctr" anchorCtr="0">
            <a:normAutofit/>
          </a:bodyPr>
          <a:lstStyle>
            <a:lvl1pPr marL="0" indent="0">
              <a:buNone/>
              <a:defRPr sz="2800" baseline="0">
                <a:solidFill>
                  <a:srgbClr val="4E869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0" name="Content Placeholder 2"/>
          <p:cNvSpPr>
            <a:spLocks noGrp="1"/>
          </p:cNvSpPr>
          <p:nvPr>
            <p:ph idx="14"/>
          </p:nvPr>
        </p:nvSpPr>
        <p:spPr>
          <a:xfrm>
            <a:off x="1752600" y="1893094"/>
            <a:ext cx="6743700" cy="2871788"/>
          </a:xfrm>
        </p:spPr>
        <p:txBody>
          <a:bodyPr anchor="t" anchorCtr="0">
            <a:normAutofit/>
          </a:bodyPr>
          <a:lstStyle>
            <a:lvl1pPr>
              <a:spcAft>
                <a:spcPts val="600"/>
              </a:spcAft>
              <a:defRPr sz="28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6429375" y="4810126"/>
            <a:ext cx="2133600" cy="273844"/>
          </a:xfrm>
        </p:spPr>
        <p:txBody>
          <a:bodyPr/>
          <a:lstStyle/>
          <a:p>
            <a:fld id="{F84BBAD4-7DC8-4DC2-A3D0-69B261EAE86F}" type="slidenum">
              <a:rPr lang="en-US" smtClean="0"/>
              <a:t>‹#›</a:t>
            </a:fld>
            <a:endParaRPr lang="en-US" dirty="0"/>
          </a:p>
        </p:txBody>
      </p:sp>
    </p:spTree>
    <p:extLst>
      <p:ext uri="{BB962C8B-B14F-4D97-AF65-F5344CB8AC3E}">
        <p14:creationId xmlns:p14="http://schemas.microsoft.com/office/powerpoint/2010/main" val="354801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graphic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048" y="269177"/>
            <a:ext cx="8112252" cy="716661"/>
          </a:xfrm>
        </p:spPr>
        <p:txBody>
          <a:bodyPr vert="horz" lIns="91440" tIns="45720" rIns="91440" bIns="45720" rtlCol="0" anchor="ctr" anchorCtr="0">
            <a:normAutofit/>
          </a:bodyPr>
          <a:lstStyle>
            <a:lvl1pPr>
              <a:defRPr lang="en-US" sz="3000" dirty="0"/>
            </a:lvl1pPr>
          </a:lstStyle>
          <a:p>
            <a:pPr lvl="0"/>
            <a:r>
              <a:rPr lang="en-US" dirty="0"/>
              <a:t>Click to edit Master text styles</a:t>
            </a:r>
          </a:p>
        </p:txBody>
      </p:sp>
      <p:sp>
        <p:nvSpPr>
          <p:cNvPr id="9" name="Content Placeholder 2"/>
          <p:cNvSpPr>
            <a:spLocks noGrp="1"/>
          </p:cNvSpPr>
          <p:nvPr>
            <p:ph idx="14"/>
          </p:nvPr>
        </p:nvSpPr>
        <p:spPr>
          <a:xfrm>
            <a:off x="384048" y="1181482"/>
            <a:ext cx="8112252" cy="2902838"/>
          </a:xfrm>
        </p:spPr>
        <p:txBody>
          <a:bodyPr>
            <a:normAutofit/>
          </a:bodyPr>
          <a:lstStyle>
            <a:lvl1pPr marL="342900" indent="-342900">
              <a:defRPr sz="2600"/>
            </a:lvl1pPr>
            <a:lvl2pPr marL="685800" indent="-342900">
              <a:defRPr sz="2600"/>
            </a:lvl2pPr>
            <a:lvl3pPr marL="1028700" indent="-342900">
              <a:defRPr sz="2600"/>
            </a:lvl3pPr>
            <a:lvl4pPr marL="1371600" indent="-342900">
              <a:defRPr sz="2600"/>
            </a:lvl4pPr>
            <a:lvl5pPr marL="1714500" indent="-342900">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429375" y="4810126"/>
            <a:ext cx="2133600" cy="273844"/>
          </a:xfrm>
        </p:spPr>
        <p:txBody>
          <a:bodyPr/>
          <a:lstStyle/>
          <a:p>
            <a:fld id="{F84BBAD4-7DC8-4DC2-A3D0-69B261EAE86F}" type="slidenum">
              <a:rPr lang="en-US" smtClean="0"/>
              <a:t>‹#›</a:t>
            </a:fld>
            <a:endParaRPr lang="en-US" dirty="0"/>
          </a:p>
        </p:txBody>
      </p:sp>
    </p:spTree>
    <p:extLst>
      <p:ext uri="{BB962C8B-B14F-4D97-AF65-F5344CB8AC3E}">
        <p14:creationId xmlns:p14="http://schemas.microsoft.com/office/powerpoint/2010/main" val="331939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orizontal graphic content with Roman Nume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048" y="269177"/>
            <a:ext cx="8112252" cy="716661"/>
          </a:xfrm>
        </p:spPr>
        <p:txBody>
          <a:bodyPr vert="horz" lIns="91440" tIns="45720" rIns="91440" bIns="45720" rtlCol="0" anchor="ctr" anchorCtr="0">
            <a:normAutofit/>
          </a:bodyPr>
          <a:lstStyle>
            <a:lvl1pPr marL="571500" indent="-571500">
              <a:buFont typeface="+mj-lt"/>
              <a:buAutoNum type="romanUcPeriod"/>
              <a:defRPr lang="en-US" sz="3000" dirty="0">
                <a:solidFill>
                  <a:schemeClr val="tx1"/>
                </a:solidFill>
              </a:defRPr>
            </a:lvl1pPr>
          </a:lstStyle>
          <a:p>
            <a:pPr lvl="0"/>
            <a:r>
              <a:rPr lang="en-US" dirty="0"/>
              <a:t>Click to edit Master text styles</a:t>
            </a:r>
          </a:p>
        </p:txBody>
      </p:sp>
      <p:sp>
        <p:nvSpPr>
          <p:cNvPr id="9" name="Content Placeholder 2"/>
          <p:cNvSpPr>
            <a:spLocks noGrp="1"/>
          </p:cNvSpPr>
          <p:nvPr>
            <p:ph idx="14"/>
          </p:nvPr>
        </p:nvSpPr>
        <p:spPr>
          <a:xfrm>
            <a:off x="384048" y="1181482"/>
            <a:ext cx="8112252" cy="2902838"/>
          </a:xfrm>
        </p:spPr>
        <p:txBody>
          <a:bodyPr>
            <a:normAutofit/>
          </a:bodyPr>
          <a:lstStyle>
            <a:lvl1pPr marL="342900" indent="-342900">
              <a:defRPr sz="2600"/>
            </a:lvl1pPr>
            <a:lvl2pPr marL="685800" indent="-342900">
              <a:defRPr sz="2600"/>
            </a:lvl2pPr>
            <a:lvl3pPr marL="1028700" indent="-342900">
              <a:defRPr sz="2600"/>
            </a:lvl3pPr>
            <a:lvl4pPr marL="1371600" indent="-342900">
              <a:defRPr sz="2600"/>
            </a:lvl4pPr>
            <a:lvl5pPr marL="1714500" indent="-342900">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429375" y="4810126"/>
            <a:ext cx="2133600" cy="273844"/>
          </a:xfrm>
        </p:spPr>
        <p:txBody>
          <a:bodyPr/>
          <a:lstStyle/>
          <a:p>
            <a:fld id="{F84BBAD4-7DC8-4DC2-A3D0-69B261EAE86F}" type="slidenum">
              <a:rPr lang="en-US" smtClean="0"/>
              <a:t>‹#›</a:t>
            </a:fld>
            <a:endParaRPr lang="en-US" dirty="0"/>
          </a:p>
        </p:txBody>
      </p:sp>
    </p:spTree>
    <p:extLst>
      <p:ext uri="{BB962C8B-B14F-4D97-AF65-F5344CB8AC3E}">
        <p14:creationId xmlns:p14="http://schemas.microsoft.com/office/powerpoint/2010/main" val="12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4048" y="1143001"/>
            <a:ext cx="4038600" cy="29718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1"/>
            <a:ext cx="3848100" cy="29718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Title 1"/>
          <p:cNvSpPr>
            <a:spLocks noGrp="1"/>
          </p:cNvSpPr>
          <p:nvPr>
            <p:ph type="title" hasCustomPrompt="1"/>
          </p:nvPr>
        </p:nvSpPr>
        <p:spPr>
          <a:xfrm>
            <a:off x="384048" y="269177"/>
            <a:ext cx="8112252" cy="716661"/>
          </a:xfrm>
        </p:spPr>
        <p:txBody>
          <a:bodyPr vert="horz" lIns="91440" tIns="45720" rIns="91440" bIns="45720" rtlCol="0" anchor="ctr" anchorCtr="0">
            <a:normAutofit/>
          </a:bodyPr>
          <a:lstStyle>
            <a:lvl1pPr>
              <a:defRPr lang="en-US" dirty="0"/>
            </a:lvl1pPr>
          </a:lstStyle>
          <a:p>
            <a:pPr lvl="0"/>
            <a:r>
              <a:rPr lang="en-US" dirty="0"/>
              <a:t>Click to edit Master text styles</a:t>
            </a:r>
          </a:p>
        </p:txBody>
      </p:sp>
      <p:sp>
        <p:nvSpPr>
          <p:cNvPr id="8" name="Slide Number Placeholder 5"/>
          <p:cNvSpPr>
            <a:spLocks noGrp="1"/>
          </p:cNvSpPr>
          <p:nvPr>
            <p:ph type="sldNum" sz="quarter" idx="12"/>
          </p:nvPr>
        </p:nvSpPr>
        <p:spPr>
          <a:xfrm>
            <a:off x="6429375" y="4810126"/>
            <a:ext cx="2133600" cy="273844"/>
          </a:xfrm>
        </p:spPr>
        <p:txBody>
          <a:bodyPr/>
          <a:lstStyle/>
          <a:p>
            <a:fld id="{F84BBAD4-7DC8-4DC2-A3D0-69B261EAE86F}" type="slidenum">
              <a:rPr lang="en-US" smtClean="0"/>
              <a:t>‹#›</a:t>
            </a:fld>
            <a:endParaRPr lang="en-US" dirty="0"/>
          </a:p>
        </p:txBody>
      </p:sp>
    </p:spTree>
    <p:extLst>
      <p:ext uri="{BB962C8B-B14F-4D97-AF65-F5344CB8AC3E}">
        <p14:creationId xmlns:p14="http://schemas.microsoft.com/office/powerpoint/2010/main" val="273461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400051" y="1178719"/>
            <a:ext cx="8029575" cy="2843213"/>
          </a:xfrm>
        </p:spPr>
        <p:txBody>
          <a:bodyPr anchor="t" anchorCtr="0">
            <a:normAutofit/>
          </a:bodyPr>
          <a:lstStyle>
            <a:lvl1pPr marL="0" indent="0">
              <a:buNone/>
              <a:defRPr sz="2800"/>
            </a:lvl1pPr>
          </a:lstStyle>
          <a:p>
            <a:r>
              <a:rPr lang="en-US" dirty="0"/>
              <a:t>Click icon to add table</a:t>
            </a:r>
          </a:p>
        </p:txBody>
      </p:sp>
      <p:sp>
        <p:nvSpPr>
          <p:cNvPr id="6" name="Title 1"/>
          <p:cNvSpPr>
            <a:spLocks noGrp="1"/>
          </p:cNvSpPr>
          <p:nvPr>
            <p:ph type="title" hasCustomPrompt="1"/>
          </p:nvPr>
        </p:nvSpPr>
        <p:spPr>
          <a:xfrm>
            <a:off x="384048" y="269177"/>
            <a:ext cx="8112252" cy="716661"/>
          </a:xfrm>
        </p:spPr>
        <p:txBody>
          <a:bodyPr vert="horz" lIns="91440" tIns="45720" rIns="91440" bIns="45720" rtlCol="0" anchor="ctr" anchorCtr="0">
            <a:normAutofit/>
          </a:bodyPr>
          <a:lstStyle>
            <a:lvl1pPr>
              <a:defRPr lang="en-US" sz="3000" dirty="0"/>
            </a:lvl1pPr>
          </a:lstStyle>
          <a:p>
            <a:pPr lvl="0"/>
            <a:r>
              <a:rPr lang="en-US" dirty="0"/>
              <a:t>Click to edit Master text styles</a:t>
            </a:r>
          </a:p>
        </p:txBody>
      </p:sp>
      <p:sp>
        <p:nvSpPr>
          <p:cNvPr id="8" name="Slide Number Placeholder 5"/>
          <p:cNvSpPr>
            <a:spLocks noGrp="1"/>
          </p:cNvSpPr>
          <p:nvPr>
            <p:ph type="sldNum" sz="quarter" idx="12"/>
          </p:nvPr>
        </p:nvSpPr>
        <p:spPr>
          <a:xfrm>
            <a:off x="6429375" y="4810126"/>
            <a:ext cx="2133600" cy="273844"/>
          </a:xfrm>
        </p:spPr>
        <p:txBody>
          <a:bodyPr/>
          <a:lstStyle/>
          <a:p>
            <a:fld id="{F84BBAD4-7DC8-4DC2-A3D0-69B261EAE86F}" type="slidenum">
              <a:rPr lang="en-US" smtClean="0"/>
              <a:t>‹#›</a:t>
            </a:fld>
            <a:endParaRPr lang="en-US" dirty="0"/>
          </a:p>
        </p:txBody>
      </p:sp>
    </p:spTree>
    <p:extLst>
      <p:ext uri="{BB962C8B-B14F-4D97-AF65-F5344CB8AC3E}">
        <p14:creationId xmlns:p14="http://schemas.microsoft.com/office/powerpoint/2010/main" val="228798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chorCtr="0">
            <a:normAutofit/>
          </a:bodyPr>
          <a:lstStyle/>
          <a:p>
            <a:r>
              <a:rPr lang="en-US" dirty="0"/>
              <a:t>Click to edit Master text styles</a:t>
            </a:r>
          </a:p>
        </p:txBody>
      </p:sp>
      <p:sp>
        <p:nvSpPr>
          <p:cNvPr id="3" name="Text Placeholder 2"/>
          <p:cNvSpPr>
            <a:spLocks noGrp="1"/>
          </p:cNvSpPr>
          <p:nvPr>
            <p:ph type="body" idx="1"/>
          </p:nvPr>
        </p:nvSpPr>
        <p:spPr>
          <a:xfrm>
            <a:off x="457200" y="1200150"/>
            <a:ext cx="8229600" cy="3543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400">
                <a:solidFill>
                  <a:schemeClr val="tx1">
                    <a:tint val="75000"/>
                  </a:schemeClr>
                </a:solidFill>
              </a:defRPr>
            </a:lvl1pPr>
          </a:lstStyle>
          <a:p>
            <a:fld id="{F84BBAD4-7DC8-4DC2-A3D0-69B261EAE86F}" type="slidenum">
              <a:rPr lang="en-US" smtClean="0"/>
              <a:pPr/>
              <a:t>‹#›</a:t>
            </a:fld>
            <a:endParaRPr lang="en-US" dirty="0"/>
          </a:p>
        </p:txBody>
      </p:sp>
    </p:spTree>
    <p:extLst>
      <p:ext uri="{BB962C8B-B14F-4D97-AF65-F5344CB8AC3E}">
        <p14:creationId xmlns:p14="http://schemas.microsoft.com/office/powerpoint/2010/main" val="56715971"/>
      </p:ext>
    </p:extLst>
  </p:cSld>
  <p:clrMap bg1="lt1" tx1="dk1" bg2="lt2" tx2="dk2" accent1="accent1" accent2="accent2" accent3="accent3" accent4="accent4" accent5="accent5" accent6="accent6" hlink="hlink" folHlink="folHlink"/>
  <p:sldLayoutIdLst>
    <p:sldLayoutId id="2147483664" r:id="rId1"/>
    <p:sldLayoutId id="2147483687" r:id="rId2"/>
    <p:sldLayoutId id="2147483689" r:id="rId3"/>
    <p:sldLayoutId id="2147483680" r:id="rId4"/>
    <p:sldLayoutId id="2147483682" r:id="rId5"/>
    <p:sldLayoutId id="2147483688" r:id="rId6"/>
    <p:sldLayoutId id="2147483690" r:id="rId7"/>
    <p:sldLayoutId id="2147483652" r:id="rId8"/>
    <p:sldLayoutId id="2147483672" r:id="rId9"/>
    <p:sldLayoutId id="2147483677" r:id="rId10"/>
    <p:sldLayoutId id="2147483673" r:id="rId11"/>
    <p:sldLayoutId id="2147483681" r:id="rId12"/>
  </p:sldLayoutIdLst>
  <p:hf hdr="0" ftr="0" dt="0"/>
  <p:txStyles>
    <p:titleStyle>
      <a:lvl1pPr algn="l" defTabSz="914400" rtl="0" eaLnBrk="1" latinLnBrk="0" hangingPunct="1">
        <a:spcBef>
          <a:spcPct val="0"/>
        </a:spcBef>
        <a:buNone/>
        <a:defRPr sz="3200" b="1" kern="1200" baseline="0">
          <a:solidFill>
            <a:schemeClr val="tx1"/>
          </a:solidFill>
          <a:latin typeface="Arial" panose="020B0604020202020204" pitchFamily="34" charset="0"/>
          <a:ea typeface="+mj-ea"/>
          <a:cs typeface="Arial" panose="020B0604020202020204" pitchFamily="34" charset="0"/>
        </a:defRPr>
      </a:lvl1pPr>
    </p:titleStyle>
    <p:bodyStyle>
      <a:lvl1pPr marL="230188" indent="-230188" algn="l" defTabSz="914400" rtl="0" eaLnBrk="1" latinLnBrk="0" hangingPunct="1">
        <a:spcBef>
          <a:spcPts val="0"/>
        </a:spcBef>
        <a:spcAft>
          <a:spcPts val="600"/>
        </a:spcAft>
        <a:buClr>
          <a:srgbClr val="4E869F"/>
        </a:buClr>
        <a:buSzPct val="9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7525" indent="-287338" algn="l" defTabSz="914400" rtl="0" eaLnBrk="1" latinLnBrk="0" hangingPunct="1">
        <a:spcBef>
          <a:spcPts val="0"/>
        </a:spcBef>
        <a:spcAft>
          <a:spcPts val="600"/>
        </a:spcAft>
        <a:buClr>
          <a:srgbClr val="4E869F"/>
        </a:buClr>
        <a:buSzPct val="9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38188" indent="-220663" algn="l" defTabSz="914400" rtl="0" eaLnBrk="1" latinLnBrk="0" hangingPunct="1">
        <a:spcBef>
          <a:spcPts val="0"/>
        </a:spcBef>
        <a:spcAft>
          <a:spcPts val="600"/>
        </a:spcAft>
        <a:buClr>
          <a:srgbClr val="3D8DAE"/>
        </a:buClr>
        <a:buSzPct val="11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69963" indent="-231775" algn="l" defTabSz="914400" rtl="0" eaLnBrk="1" latinLnBrk="0" hangingPunct="1">
        <a:spcBef>
          <a:spcPts val="0"/>
        </a:spcBef>
        <a:spcAft>
          <a:spcPts val="600"/>
        </a:spcAft>
        <a:buClr>
          <a:srgbClr val="4E869F"/>
        </a:buClr>
        <a:buSzPct val="9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1200150" indent="-230188" algn="l" defTabSz="914400" rtl="0" eaLnBrk="1" latinLnBrk="0" hangingPunct="1">
        <a:spcBef>
          <a:spcPts val="0"/>
        </a:spcBef>
        <a:spcAft>
          <a:spcPts val="600"/>
        </a:spcAft>
        <a:buClr>
          <a:srgbClr val="4E869F"/>
        </a:buClr>
        <a:buSzPct val="11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irs.gov/pub/irs-pdf/f1098.pdf" TargetMode="External"/><Relationship Id="rId2" Type="http://schemas.openxmlformats.org/officeDocument/2006/relationships/hyperlink" Target="https://consumercomplianceoutlook.org/2013/fourth-quarter/government-monitoring-information-requirements-under-HMDA-ECOA/" TargetMode="External"/><Relationship Id="rId1" Type="http://schemas.openxmlformats.org/officeDocument/2006/relationships/slideLayout" Target="../slideLayouts/slideLayout6.xml"/><Relationship Id="rId5" Type="http://schemas.openxmlformats.org/officeDocument/2006/relationships/hyperlink" Target="https://www.irs.gov/newsroom/interest-on-home-equity-loans-often-still-deductible-under-new-law" TargetMode="External"/><Relationship Id="rId4" Type="http://schemas.openxmlformats.org/officeDocument/2006/relationships/hyperlink" Target="https://www.irs.gov/pub/irs-pdf/i1098.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3425" y="936000"/>
            <a:ext cx="7772400" cy="1292851"/>
          </a:xfrm>
        </p:spPr>
        <p:txBody>
          <a:bodyPr>
            <a:noAutofit/>
          </a:bodyPr>
          <a:lstStyle/>
          <a:p>
            <a:pPr algn="l"/>
            <a:r>
              <a:rPr lang="en-US" sz="1800" dirty="0"/>
              <a:t>Home Equity Line of Credit:  </a:t>
            </a:r>
            <a:br>
              <a:rPr lang="en-US" sz="1800" dirty="0"/>
            </a:br>
            <a:r>
              <a:rPr lang="en-US" sz="1800" dirty="0"/>
              <a:t>Recent Significant Developments </a:t>
            </a:r>
            <a:br>
              <a:rPr lang="en-US" sz="1800" dirty="0"/>
            </a:br>
            <a:r>
              <a:rPr lang="en-US" sz="1800" dirty="0"/>
              <a:t>Affecting Bank HELOCS</a:t>
            </a:r>
          </a:p>
        </p:txBody>
      </p:sp>
      <p:sp>
        <p:nvSpPr>
          <p:cNvPr id="7" name="Subtitle 6"/>
          <p:cNvSpPr>
            <a:spLocks noGrp="1"/>
          </p:cNvSpPr>
          <p:nvPr>
            <p:ph type="subTitle" idx="1"/>
          </p:nvPr>
        </p:nvSpPr>
        <p:spPr/>
        <p:txBody>
          <a:bodyPr/>
          <a:lstStyle/>
          <a:p>
            <a:r>
              <a:rPr lang="en-US" sz="1800" dirty="0"/>
              <a:t>By: Timothy R. McTaggart</a:t>
            </a:r>
            <a:br>
              <a:rPr lang="en-US" dirty="0"/>
            </a:br>
            <a:endParaRPr lang="en-US" dirty="0"/>
          </a:p>
        </p:txBody>
      </p:sp>
      <p:sp>
        <p:nvSpPr>
          <p:cNvPr id="4" name="Date Placeholder 3"/>
          <p:cNvSpPr>
            <a:spLocks noGrp="1"/>
          </p:cNvSpPr>
          <p:nvPr>
            <p:ph type="dt" sz="half" idx="10"/>
          </p:nvPr>
        </p:nvSpPr>
        <p:spPr/>
        <p:txBody>
          <a:bodyPr/>
          <a:lstStyle/>
          <a:p>
            <a:r>
              <a:rPr lang="en-US" dirty="0"/>
              <a:t>August  30, 2018</a:t>
            </a:r>
          </a:p>
        </p:txBody>
      </p:sp>
    </p:spTree>
    <p:extLst>
      <p:ext uri="{BB962C8B-B14F-4D97-AF65-F5344CB8AC3E}">
        <p14:creationId xmlns:p14="http://schemas.microsoft.com/office/powerpoint/2010/main" val="1030612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Banking Implications</a:t>
            </a:r>
          </a:p>
        </p:txBody>
      </p:sp>
      <p:sp>
        <p:nvSpPr>
          <p:cNvPr id="3" name="Content Placeholder 2"/>
          <p:cNvSpPr>
            <a:spLocks noGrp="1"/>
          </p:cNvSpPr>
          <p:nvPr>
            <p:ph idx="14"/>
          </p:nvPr>
        </p:nvSpPr>
        <p:spPr>
          <a:xfrm>
            <a:off x="384048" y="915082"/>
            <a:ext cx="8112252" cy="3217718"/>
          </a:xfrm>
        </p:spPr>
        <p:txBody>
          <a:bodyPr>
            <a:normAutofit/>
          </a:bodyPr>
          <a:lstStyle/>
          <a:p>
            <a:r>
              <a:rPr lang="en-US" sz="1400" dirty="0"/>
              <a:t>Underwriting: </a:t>
            </a:r>
          </a:p>
          <a:p>
            <a:pPr lvl="1"/>
            <a:r>
              <a:rPr lang="en-US" sz="1400" dirty="0"/>
              <a:t>Starting in 2018, banks need to offer HELOC products without relying on the full deductibility of interest as a tax benefit for the consumers in determining the amount of a HELOC to offer to a borrower unless a borrower can show that the HELOC will be used for tax deductible purpose. </a:t>
            </a:r>
          </a:p>
          <a:p>
            <a:pPr lvl="1"/>
            <a:r>
              <a:rPr lang="en-US" sz="1400" dirty="0"/>
              <a:t>A consumer may use HELOC proceeds for purposes that no longer qualify as tax deductible. Therefore, the most conservative underwriting approach in connection with HELOC products would be for banks to underwrite without considering any tax benefits. </a:t>
            </a:r>
          </a:p>
          <a:p>
            <a:pPr lvl="1"/>
            <a:r>
              <a:rPr lang="en-US" sz="1400" dirty="0"/>
              <a:t>Instead of HELOCs, will banks see more jumbo mortgages, not in the coastal markets? Outside of the East and West Coast real estate markets, banks may see borrowers take out larger, jumbo mortgages rather than taking a first mortgage and a HELOC. Borrowers may look to conserve cash to use for other purchases such as cars, boats, and other consumer goods.</a:t>
            </a:r>
          </a:p>
        </p:txBody>
      </p:sp>
      <p:sp>
        <p:nvSpPr>
          <p:cNvPr id="4" name="Slide Number Placeholder 3"/>
          <p:cNvSpPr>
            <a:spLocks noGrp="1"/>
          </p:cNvSpPr>
          <p:nvPr>
            <p:ph type="sldNum" sz="quarter" idx="12"/>
          </p:nvPr>
        </p:nvSpPr>
        <p:spPr/>
        <p:txBody>
          <a:bodyPr/>
          <a:lstStyle/>
          <a:p>
            <a:fld id="{F84BBAD4-7DC8-4DC2-A3D0-69B261EAE86F}" type="slidenum">
              <a:rPr lang="en-US" smtClean="0"/>
              <a:pPr/>
              <a:t>10</a:t>
            </a:fld>
            <a:endParaRPr lang="en-US" dirty="0"/>
          </a:p>
        </p:txBody>
      </p:sp>
    </p:spTree>
    <p:extLst>
      <p:ext uri="{BB962C8B-B14F-4D97-AF65-F5344CB8AC3E}">
        <p14:creationId xmlns:p14="http://schemas.microsoft.com/office/powerpoint/2010/main" val="85551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50823"/>
          </a:xfrm>
        </p:spPr>
        <p:txBody>
          <a:bodyPr>
            <a:normAutofit/>
          </a:bodyPr>
          <a:lstStyle/>
          <a:p>
            <a:r>
              <a:rPr lang="en-US" sz="1400" dirty="0"/>
              <a:t>Banking Implications</a:t>
            </a:r>
          </a:p>
        </p:txBody>
      </p:sp>
      <p:sp>
        <p:nvSpPr>
          <p:cNvPr id="3" name="Content Placeholder 2"/>
          <p:cNvSpPr>
            <a:spLocks noGrp="1"/>
          </p:cNvSpPr>
          <p:nvPr>
            <p:ph idx="14"/>
          </p:nvPr>
        </p:nvSpPr>
        <p:spPr>
          <a:xfrm>
            <a:off x="391248" y="792682"/>
            <a:ext cx="8112252" cy="3361718"/>
          </a:xfrm>
        </p:spPr>
        <p:txBody>
          <a:bodyPr>
            <a:normAutofit/>
          </a:bodyPr>
          <a:lstStyle/>
          <a:p>
            <a:r>
              <a:rPr lang="en-US" sz="1400" dirty="0"/>
              <a:t>HELOC is a </a:t>
            </a:r>
            <a:r>
              <a:rPr lang="en-US" sz="1400" u="sng" dirty="0"/>
              <a:t>new</a:t>
            </a:r>
            <a:r>
              <a:rPr lang="en-US" sz="1400" dirty="0"/>
              <a:t> product due to TCJA tax law changes</a:t>
            </a:r>
          </a:p>
          <a:p>
            <a:pPr lvl="1"/>
            <a:r>
              <a:rPr lang="en-US" sz="1400" dirty="0"/>
              <a:t>Under the TCJA, HELOC interest that was tax deductible in 2017 may no longer be deductible in 2018 because the HELOC proceeds in 2017 were not used for real estate acquisition, development or improvement. </a:t>
            </a:r>
          </a:p>
          <a:p>
            <a:pPr lvl="1"/>
            <a:r>
              <a:rPr lang="en-US" sz="1400" dirty="0"/>
              <a:t>Importantly, under the new tax law, however, HELOCs are no longer restricted to a maximum cap of $100,000 to qualify for tax deductibility. Under the new rules, if a HELOC is being used for real estate acquisition,  for example, then the HELOC could be used up to a maximum of $750,000 and the related interest should be tax deductible provided that the consumer has no first mortgage indebtedness.  Likewise, if a borrower has a level of first mortgage indebtedness below $750,000, then the difference would be available for a HELOC.  For example, a first mortgage of $350,000 would leave another $400,000 available for HELOC purposes.</a:t>
            </a:r>
          </a:p>
          <a:p>
            <a:pPr marL="0" indent="0">
              <a:buNone/>
            </a:pPr>
            <a:endParaRPr lang="en-US" sz="1400" dirty="0"/>
          </a:p>
        </p:txBody>
      </p:sp>
      <p:sp>
        <p:nvSpPr>
          <p:cNvPr id="4" name="Slide Number Placeholder 3"/>
          <p:cNvSpPr>
            <a:spLocks noGrp="1"/>
          </p:cNvSpPr>
          <p:nvPr>
            <p:ph type="sldNum" sz="quarter" idx="12"/>
          </p:nvPr>
        </p:nvSpPr>
        <p:spPr/>
        <p:txBody>
          <a:bodyPr/>
          <a:lstStyle/>
          <a:p>
            <a:fld id="{F84BBAD4-7DC8-4DC2-A3D0-69B261EAE86F}" type="slidenum">
              <a:rPr lang="en-US" smtClean="0"/>
              <a:pPr/>
              <a:t>11</a:t>
            </a:fld>
            <a:endParaRPr lang="en-US" dirty="0"/>
          </a:p>
        </p:txBody>
      </p:sp>
    </p:spTree>
    <p:extLst>
      <p:ext uri="{BB962C8B-B14F-4D97-AF65-F5344CB8AC3E}">
        <p14:creationId xmlns:p14="http://schemas.microsoft.com/office/powerpoint/2010/main" val="356704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86823"/>
          </a:xfrm>
        </p:spPr>
        <p:txBody>
          <a:bodyPr>
            <a:normAutofit/>
          </a:bodyPr>
          <a:lstStyle/>
          <a:p>
            <a:r>
              <a:rPr lang="en-US" sz="1400" dirty="0"/>
              <a:t>Banking Implications</a:t>
            </a:r>
          </a:p>
        </p:txBody>
      </p:sp>
      <p:sp>
        <p:nvSpPr>
          <p:cNvPr id="3" name="Content Placeholder 2"/>
          <p:cNvSpPr>
            <a:spLocks noGrp="1"/>
          </p:cNvSpPr>
          <p:nvPr>
            <p:ph idx="14"/>
          </p:nvPr>
        </p:nvSpPr>
        <p:spPr>
          <a:xfrm>
            <a:off x="384048" y="640800"/>
            <a:ext cx="8112252" cy="3492000"/>
          </a:xfrm>
        </p:spPr>
        <p:txBody>
          <a:bodyPr>
            <a:normAutofit/>
          </a:bodyPr>
          <a:lstStyle/>
          <a:p>
            <a:r>
              <a:rPr lang="en-US" sz="1400" u="sng" dirty="0"/>
              <a:t>Marketing</a:t>
            </a:r>
            <a:r>
              <a:rPr lang="en-US" sz="1400" dirty="0"/>
              <a:t>: </a:t>
            </a:r>
          </a:p>
          <a:p>
            <a:pPr lvl="1"/>
            <a:r>
              <a:rPr lang="en-US" sz="1400" dirty="0"/>
              <a:t>Banks should review marketing materials to ensure no misrepresentations are depicted or made. </a:t>
            </a:r>
          </a:p>
          <a:p>
            <a:pPr lvl="1"/>
            <a:r>
              <a:rPr lang="en-US" sz="1400" dirty="0"/>
              <a:t>For example, if HELOC marketing materials contain pictures of people driving a car while referencing potential tax deductibility, that may be misleading or deceptive under the new requirements. It could be misleading even with a general disclaimer recommending consultation with the consumer’s personal tax adviser, and that the bank is not providing any tax advice.</a:t>
            </a:r>
          </a:p>
          <a:p>
            <a:r>
              <a:rPr lang="en-US" sz="1400" dirty="0"/>
              <a:t>Are boats okay to be purchased by a HELOC and be tax deductible? Boats for recreational use would not qualify for tax deductibility under a HELOC in 2018. By contrast, the borrower may be entitled to a deduction for qualified residence interest, with a boat that has sleeping space and cooking and toilet facilities, that the borrower uses as a home.</a:t>
            </a:r>
          </a:p>
        </p:txBody>
      </p:sp>
      <p:sp>
        <p:nvSpPr>
          <p:cNvPr id="4" name="Slide Number Placeholder 3"/>
          <p:cNvSpPr>
            <a:spLocks noGrp="1"/>
          </p:cNvSpPr>
          <p:nvPr>
            <p:ph type="sldNum" sz="quarter" idx="12"/>
          </p:nvPr>
        </p:nvSpPr>
        <p:spPr/>
        <p:txBody>
          <a:bodyPr/>
          <a:lstStyle/>
          <a:p>
            <a:fld id="{F84BBAD4-7DC8-4DC2-A3D0-69B261EAE86F}" type="slidenum">
              <a:rPr lang="en-US" smtClean="0"/>
              <a:pPr/>
              <a:t>12</a:t>
            </a:fld>
            <a:endParaRPr lang="en-US" dirty="0"/>
          </a:p>
        </p:txBody>
      </p:sp>
    </p:spTree>
    <p:extLst>
      <p:ext uri="{BB962C8B-B14F-4D97-AF65-F5344CB8AC3E}">
        <p14:creationId xmlns:p14="http://schemas.microsoft.com/office/powerpoint/2010/main" val="419063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65223"/>
          </a:xfrm>
        </p:spPr>
        <p:txBody>
          <a:bodyPr>
            <a:normAutofit/>
          </a:bodyPr>
          <a:lstStyle/>
          <a:p>
            <a:r>
              <a:rPr lang="en-US" sz="1400" dirty="0"/>
              <a:t>Banking Implications</a:t>
            </a:r>
          </a:p>
        </p:txBody>
      </p:sp>
      <p:sp>
        <p:nvSpPr>
          <p:cNvPr id="3" name="Content Placeholder 2"/>
          <p:cNvSpPr>
            <a:spLocks noGrp="1"/>
          </p:cNvSpPr>
          <p:nvPr>
            <p:ph idx="14"/>
          </p:nvPr>
        </p:nvSpPr>
        <p:spPr>
          <a:xfrm>
            <a:off x="398448" y="741600"/>
            <a:ext cx="8112252" cy="3429120"/>
          </a:xfrm>
        </p:spPr>
        <p:txBody>
          <a:bodyPr>
            <a:normAutofit fontScale="55000" lnSpcReduction="20000"/>
          </a:bodyPr>
          <a:lstStyle/>
          <a:p>
            <a:r>
              <a:rPr lang="en-US" u="sng" dirty="0"/>
              <a:t>Recordkeeping</a:t>
            </a:r>
            <a:r>
              <a:rPr lang="en-US" dirty="0"/>
              <a:t>: </a:t>
            </a:r>
          </a:p>
          <a:p>
            <a:pPr lvl="1"/>
            <a:r>
              <a:rPr lang="en-US" dirty="0"/>
              <a:t>Bank interactions with customers may need to change because of the change in mortgage indebtedness tax deductibility. </a:t>
            </a:r>
          </a:p>
          <a:p>
            <a:pPr lvl="1"/>
            <a:r>
              <a:rPr lang="en-US" dirty="0"/>
              <a:t>Before 2018, if a bank provided to customers a tax document reflecting HELOC interest paid, generally all of the interest was tax deductible provided that the HELOC did not exceed $100,000 in borrowings. </a:t>
            </a:r>
          </a:p>
          <a:p>
            <a:pPr lvl="1"/>
            <a:r>
              <a:rPr lang="en-US" dirty="0"/>
              <a:t>Going forward in 2018, customer interest payments may or may not be deductible depending on the use of the proceeds. </a:t>
            </a:r>
          </a:p>
          <a:p>
            <a:pPr lvl="1"/>
            <a:r>
              <a:rPr lang="en-US" dirty="0"/>
              <a:t>Depending on bank procedures and marketing materials, at a minimum, banks must include a disclaimer indicating the possibility that not all interest is tax deductible for HELOC proceeds including the amount reported to consumers on the 1098 forms.</a:t>
            </a:r>
          </a:p>
          <a:p>
            <a:pPr lvl="1"/>
            <a:r>
              <a:rPr lang="en-US" dirty="0"/>
              <a:t>Note that the instructions for Form 1098 require the entering of the interest received on the mortgage from borrowers during the calendar year. Interest on a mortgage, a home equity loan, or a line of credit or credit card loan secured by real property must be reported. The instructions do not differentiate between “deductible” and “non-deductible” interest.</a:t>
            </a:r>
          </a:p>
        </p:txBody>
      </p:sp>
      <p:sp>
        <p:nvSpPr>
          <p:cNvPr id="4" name="Slide Number Placeholder 3"/>
          <p:cNvSpPr>
            <a:spLocks noGrp="1"/>
          </p:cNvSpPr>
          <p:nvPr>
            <p:ph type="sldNum" sz="quarter" idx="12"/>
          </p:nvPr>
        </p:nvSpPr>
        <p:spPr/>
        <p:txBody>
          <a:bodyPr/>
          <a:lstStyle/>
          <a:p>
            <a:fld id="{F84BBAD4-7DC8-4DC2-A3D0-69B261EAE86F}" type="slidenum">
              <a:rPr lang="en-US" smtClean="0"/>
              <a:pPr/>
              <a:t>13</a:t>
            </a:fld>
            <a:endParaRPr lang="en-US" dirty="0"/>
          </a:p>
        </p:txBody>
      </p:sp>
    </p:spTree>
    <p:extLst>
      <p:ext uri="{BB962C8B-B14F-4D97-AF65-F5344CB8AC3E}">
        <p14:creationId xmlns:p14="http://schemas.microsoft.com/office/powerpoint/2010/main" val="405835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36423"/>
          </a:xfrm>
        </p:spPr>
        <p:txBody>
          <a:bodyPr>
            <a:normAutofit/>
          </a:bodyPr>
          <a:lstStyle/>
          <a:p>
            <a:pPr>
              <a:buFont typeface="+mj-lt"/>
              <a:buAutoNum type="romanUcPeriod" startAt="3"/>
            </a:pPr>
            <a:r>
              <a:rPr lang="en-US" sz="1400" dirty="0"/>
              <a:t>Regulation Z and HELOCs</a:t>
            </a:r>
          </a:p>
        </p:txBody>
      </p:sp>
      <p:sp>
        <p:nvSpPr>
          <p:cNvPr id="3" name="Content Placeholder 2"/>
          <p:cNvSpPr>
            <a:spLocks noGrp="1"/>
          </p:cNvSpPr>
          <p:nvPr>
            <p:ph idx="14"/>
          </p:nvPr>
        </p:nvSpPr>
        <p:spPr>
          <a:xfrm>
            <a:off x="384048" y="720000"/>
            <a:ext cx="8112252" cy="3364320"/>
          </a:xfrm>
        </p:spPr>
        <p:txBody>
          <a:bodyPr>
            <a:normAutofit fontScale="55000" lnSpcReduction="20000"/>
          </a:bodyPr>
          <a:lstStyle/>
          <a:p>
            <a:r>
              <a:rPr lang="en-US" dirty="0"/>
              <a:t>Creditors are only able to prohibit additional HELOC credit extensions or limit credit reductions when one of the following events exists:</a:t>
            </a:r>
          </a:p>
          <a:p>
            <a:pPr lvl="1"/>
            <a:r>
              <a:rPr lang="en-US" dirty="0"/>
              <a:t>The dwelling value significantly declines below its appraised value;</a:t>
            </a:r>
          </a:p>
          <a:p>
            <a:pPr lvl="1"/>
            <a:r>
              <a:rPr lang="en-US" dirty="0"/>
              <a:t>There is reasonable belief that the borrower will be unable to make payments under the HELOC because of a material change in a borrower’s financial circumstances; a borrower event of default exists with respect to a material obligation under the agreement. </a:t>
            </a:r>
          </a:p>
          <a:p>
            <a:pPr lvl="1"/>
            <a:r>
              <a:rPr lang="en-US" dirty="0"/>
              <a:t>The creditor is precluded by government action from imposing the annual percentage rate provided for in the agreement;</a:t>
            </a:r>
          </a:p>
          <a:p>
            <a:pPr lvl="1"/>
            <a:r>
              <a:rPr lang="en-US" dirty="0"/>
              <a:t>The priority of the creditor's security interest is adversely affected by government action to the extent that the value of the security interest is less than 120 percent of the credit line; or</a:t>
            </a:r>
          </a:p>
          <a:p>
            <a:pPr lvl="1"/>
            <a:r>
              <a:rPr lang="en-US" dirty="0"/>
              <a:t>The creditor is notified by its regulatory agency that continued advances constitute an unsafe and unsound practice.</a:t>
            </a:r>
          </a:p>
          <a:p>
            <a:pPr lvl="1"/>
            <a:endParaRPr lang="en-US" dirty="0"/>
          </a:p>
          <a:p>
            <a:pPr marL="0" indent="0">
              <a:spcAft>
                <a:spcPts val="0"/>
              </a:spcAft>
              <a:buNone/>
            </a:pPr>
            <a:r>
              <a:rPr lang="en-US" dirty="0"/>
              <a:t>See 12 CFR 1026.40</a:t>
            </a:r>
          </a:p>
        </p:txBody>
      </p:sp>
      <p:sp>
        <p:nvSpPr>
          <p:cNvPr id="4" name="Slide Number Placeholder 3"/>
          <p:cNvSpPr>
            <a:spLocks noGrp="1"/>
          </p:cNvSpPr>
          <p:nvPr>
            <p:ph type="sldNum" sz="quarter" idx="12"/>
          </p:nvPr>
        </p:nvSpPr>
        <p:spPr/>
        <p:txBody>
          <a:bodyPr/>
          <a:lstStyle/>
          <a:p>
            <a:fld id="{F84BBAD4-7DC8-4DC2-A3D0-69B261EAE86F}" type="slidenum">
              <a:rPr lang="en-US" smtClean="0"/>
              <a:pPr/>
              <a:t>14</a:t>
            </a:fld>
            <a:endParaRPr lang="en-US" dirty="0"/>
          </a:p>
        </p:txBody>
      </p:sp>
    </p:spTree>
    <p:extLst>
      <p:ext uri="{BB962C8B-B14F-4D97-AF65-F5344CB8AC3E}">
        <p14:creationId xmlns:p14="http://schemas.microsoft.com/office/powerpoint/2010/main" val="321560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79623"/>
          </a:xfrm>
        </p:spPr>
        <p:txBody>
          <a:bodyPr>
            <a:normAutofit/>
          </a:bodyPr>
          <a:lstStyle/>
          <a:p>
            <a:r>
              <a:rPr lang="en-US" sz="1400" dirty="0"/>
              <a:t>Regulation Z and HELOCs</a:t>
            </a:r>
          </a:p>
        </p:txBody>
      </p:sp>
      <p:sp>
        <p:nvSpPr>
          <p:cNvPr id="3" name="Content Placeholder 2"/>
          <p:cNvSpPr>
            <a:spLocks noGrp="1"/>
          </p:cNvSpPr>
          <p:nvPr>
            <p:ph idx="14"/>
          </p:nvPr>
        </p:nvSpPr>
        <p:spPr>
          <a:xfrm>
            <a:off x="384048" y="676800"/>
            <a:ext cx="8112252" cy="3407520"/>
          </a:xfrm>
        </p:spPr>
        <p:txBody>
          <a:bodyPr>
            <a:normAutofit/>
          </a:bodyPr>
          <a:lstStyle/>
          <a:p>
            <a:r>
              <a:rPr lang="en-US" sz="1400" dirty="0"/>
              <a:t>Under Regulation Z, creditors are prohibited from charging a fee to borrower to reinstate the </a:t>
            </a:r>
            <a:r>
              <a:rPr lang="en-US" sz="1400" dirty="0" err="1"/>
              <a:t>HELOC</a:t>
            </a:r>
            <a:r>
              <a:rPr lang="en-US" sz="1400" dirty="0"/>
              <a:t> when one of the events listed on the previous slide no longer exists. 12 CFR Appendix Supplement I to Part 1026, at Comment 40(f)(3)(vi)-3.</a:t>
            </a:r>
            <a:endParaRPr lang="en-US" sz="1400" b="1" dirty="0"/>
          </a:p>
          <a:p>
            <a:r>
              <a:rPr lang="en-US" sz="1400" dirty="0"/>
              <a:t>In addition, a creditor also may not reduce the credit limit below the amount of the outstanding balance if such reduction results in borrower making higher payments. 12 CFR Appendix Supplement I to Part 1026, at Comment 40(f)(3)(vi)-1</a:t>
            </a:r>
            <a:endParaRPr lang="en-US" sz="1400" b="1" dirty="0"/>
          </a:p>
          <a:p>
            <a:r>
              <a:rPr lang="en-US" sz="1400" dirty="0"/>
              <a:t>The </a:t>
            </a:r>
            <a:r>
              <a:rPr lang="en-US" sz="1400" dirty="0" err="1"/>
              <a:t>HELOC</a:t>
            </a:r>
            <a:r>
              <a:rPr lang="en-US" sz="1400" dirty="0"/>
              <a:t> agreement, which terms co-exist with the limitations of Regulation Z, must provide for a right for credit limit reduction or suspension of the </a:t>
            </a:r>
            <a:r>
              <a:rPr lang="en-US" sz="1400" dirty="0" err="1"/>
              <a:t>HELOC</a:t>
            </a:r>
            <a:r>
              <a:rPr lang="en-US" sz="1400" dirty="0"/>
              <a:t> if the above-listed events exist. 12 CFR 1026.40(f)(3)(vi)-1.</a:t>
            </a:r>
          </a:p>
        </p:txBody>
      </p:sp>
      <p:sp>
        <p:nvSpPr>
          <p:cNvPr id="4" name="Slide Number Placeholder 3"/>
          <p:cNvSpPr>
            <a:spLocks noGrp="1"/>
          </p:cNvSpPr>
          <p:nvPr>
            <p:ph type="sldNum" sz="quarter" idx="12"/>
          </p:nvPr>
        </p:nvSpPr>
        <p:spPr/>
        <p:txBody>
          <a:bodyPr/>
          <a:lstStyle/>
          <a:p>
            <a:fld id="{F84BBAD4-7DC8-4DC2-A3D0-69B261EAE86F}" type="slidenum">
              <a:rPr lang="en-US" smtClean="0"/>
              <a:pPr/>
              <a:t>15</a:t>
            </a:fld>
            <a:endParaRPr lang="en-US" dirty="0"/>
          </a:p>
        </p:txBody>
      </p:sp>
    </p:spTree>
    <p:extLst>
      <p:ext uri="{BB962C8B-B14F-4D97-AF65-F5344CB8AC3E}">
        <p14:creationId xmlns:p14="http://schemas.microsoft.com/office/powerpoint/2010/main" val="117915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72423"/>
          </a:xfrm>
        </p:spPr>
        <p:txBody>
          <a:bodyPr>
            <a:normAutofit/>
          </a:bodyPr>
          <a:lstStyle/>
          <a:p>
            <a:pPr marL="571500" indent="-571500">
              <a:buFont typeface="+mj-lt"/>
              <a:buAutoNum type="romanUcPeriod" startAt="4"/>
            </a:pPr>
            <a:r>
              <a:rPr lang="en-US" sz="1400" dirty="0"/>
              <a:t>Regulation B and HELOCs</a:t>
            </a:r>
          </a:p>
        </p:txBody>
      </p:sp>
      <p:sp>
        <p:nvSpPr>
          <p:cNvPr id="3" name="Content Placeholder 2"/>
          <p:cNvSpPr>
            <a:spLocks noGrp="1"/>
          </p:cNvSpPr>
          <p:nvPr>
            <p:ph idx="14"/>
          </p:nvPr>
        </p:nvSpPr>
        <p:spPr>
          <a:xfrm>
            <a:off x="384048" y="741600"/>
            <a:ext cx="8112252" cy="3342720"/>
          </a:xfrm>
        </p:spPr>
        <p:txBody>
          <a:bodyPr>
            <a:normAutofit/>
          </a:bodyPr>
          <a:lstStyle/>
          <a:p>
            <a:r>
              <a:rPr lang="en-US" sz="1400" dirty="0"/>
              <a:t>Freezing or reducing limits on a HELOC may be considered an adverse action under Regulation B. </a:t>
            </a:r>
          </a:p>
          <a:p>
            <a:r>
              <a:rPr lang="en-US" sz="1400" dirty="0"/>
              <a:t>An adverse action under Regulation B includes, among other things, an “unfavorable change in the terms of an account that does not affect all or substantially all of a class of the creditor's accounts.”  If the changes under a lender's plan affect only a subset or a smaller portion of the institution's accounts, 12 CFR §202.9(a)(1)(iii) of Regulation B requires the lender to provide an adverse action notification to the affected customers within 30 days of taking such action on their accounts. </a:t>
            </a:r>
          </a:p>
          <a:p>
            <a:r>
              <a:rPr lang="en-US" sz="1400" dirty="0"/>
              <a:t>The content of the adverse action notice must follow the specific rules in the regulation, including (1) a statement of specific reasons for the action taken; or (2) a disclosure of the applicant's right to a statement of specific reasons within 30 days, if the statement is requested within 60 days of the creditor's notification. 12 CFR §  202.9.</a:t>
            </a:r>
          </a:p>
        </p:txBody>
      </p:sp>
      <p:sp>
        <p:nvSpPr>
          <p:cNvPr id="4" name="Slide Number Placeholder 3"/>
          <p:cNvSpPr>
            <a:spLocks noGrp="1"/>
          </p:cNvSpPr>
          <p:nvPr>
            <p:ph type="sldNum" sz="quarter" idx="12"/>
          </p:nvPr>
        </p:nvSpPr>
        <p:spPr/>
        <p:txBody>
          <a:bodyPr/>
          <a:lstStyle/>
          <a:p>
            <a:fld id="{F84BBAD4-7DC8-4DC2-A3D0-69B261EAE86F}" type="slidenum">
              <a:rPr lang="en-US" smtClean="0"/>
              <a:pPr/>
              <a:t>16</a:t>
            </a:fld>
            <a:endParaRPr lang="en-US" dirty="0"/>
          </a:p>
        </p:txBody>
      </p:sp>
    </p:spTree>
    <p:extLst>
      <p:ext uri="{BB962C8B-B14F-4D97-AF65-F5344CB8AC3E}">
        <p14:creationId xmlns:p14="http://schemas.microsoft.com/office/powerpoint/2010/main" val="121864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94023"/>
          </a:xfrm>
        </p:spPr>
        <p:txBody>
          <a:bodyPr>
            <a:normAutofit/>
          </a:bodyPr>
          <a:lstStyle/>
          <a:p>
            <a:pPr marL="571500" indent="-571500">
              <a:buFont typeface="+mj-lt"/>
              <a:buAutoNum type="romanUcPeriod" startAt="5"/>
            </a:pPr>
            <a:r>
              <a:rPr lang="en-US" sz="1400" dirty="0"/>
              <a:t>Interagency Guidance for Home Equity Lending</a:t>
            </a:r>
          </a:p>
        </p:txBody>
      </p:sp>
      <p:sp>
        <p:nvSpPr>
          <p:cNvPr id="3" name="Content Placeholder 2"/>
          <p:cNvSpPr>
            <a:spLocks noGrp="1"/>
          </p:cNvSpPr>
          <p:nvPr>
            <p:ph idx="14"/>
          </p:nvPr>
        </p:nvSpPr>
        <p:spPr>
          <a:xfrm>
            <a:off x="384048" y="763200"/>
            <a:ext cx="8112252" cy="3321120"/>
          </a:xfrm>
        </p:spPr>
        <p:txBody>
          <a:bodyPr>
            <a:normAutofit/>
          </a:bodyPr>
          <a:lstStyle/>
          <a:p>
            <a:r>
              <a:rPr lang="en-US" sz="1400" u="sng" dirty="0"/>
              <a:t>Product Development and Marketing</a:t>
            </a:r>
            <a:r>
              <a:rPr lang="en-US" sz="1400" dirty="0"/>
              <a:t>: </a:t>
            </a:r>
          </a:p>
          <a:p>
            <a:pPr lvl="1"/>
            <a:r>
              <a:rPr lang="en-US" sz="1400" dirty="0"/>
              <a:t>In the development of any new product offering, product change, or marketing initiative, management should have a review and approval process that is sufficiently broad to ensure compliance with the institution’s internal policies and applicable laws and regulations and to evaluate the credit, interest rate, operational, compliance, reputation, and legal risks. </a:t>
            </a:r>
          </a:p>
          <a:p>
            <a:pPr lvl="1"/>
            <a:r>
              <a:rPr lang="en-US" sz="1400" dirty="0"/>
              <a:t>In particular, risk management personnel should be involved in product development, including an evaluation of the targeted population and the product(s) being offered. </a:t>
            </a:r>
          </a:p>
          <a:p>
            <a:pPr lvl="1"/>
            <a:r>
              <a:rPr lang="en-US" sz="1400" dirty="0"/>
              <a:t>For example, material changes in the targeted market, origination source, or pricing could have significant impact on credit quality and should receive senior management approval.  Financial institutions that offer HELOCs should have proper controls and approval processes when approving new HELOC products in light of the legislative changes made by the TCJA.</a:t>
            </a:r>
          </a:p>
        </p:txBody>
      </p:sp>
      <p:sp>
        <p:nvSpPr>
          <p:cNvPr id="4" name="Slide Number Placeholder 3"/>
          <p:cNvSpPr>
            <a:spLocks noGrp="1"/>
          </p:cNvSpPr>
          <p:nvPr>
            <p:ph type="sldNum" sz="quarter" idx="12"/>
          </p:nvPr>
        </p:nvSpPr>
        <p:spPr/>
        <p:txBody>
          <a:bodyPr/>
          <a:lstStyle/>
          <a:p>
            <a:fld id="{F84BBAD4-7DC8-4DC2-A3D0-69B261EAE86F}" type="slidenum">
              <a:rPr lang="en-US" smtClean="0"/>
              <a:pPr/>
              <a:t>17</a:t>
            </a:fld>
            <a:endParaRPr lang="en-US" dirty="0"/>
          </a:p>
        </p:txBody>
      </p:sp>
    </p:spTree>
    <p:extLst>
      <p:ext uri="{BB962C8B-B14F-4D97-AF65-F5344CB8AC3E}">
        <p14:creationId xmlns:p14="http://schemas.microsoft.com/office/powerpoint/2010/main" val="6943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65223"/>
          </a:xfrm>
        </p:spPr>
        <p:txBody>
          <a:bodyPr>
            <a:normAutofit/>
          </a:bodyPr>
          <a:lstStyle/>
          <a:p>
            <a:r>
              <a:rPr lang="en-US" sz="1400" dirty="0"/>
              <a:t>Interagency Guidance for Home Equity Lending</a:t>
            </a:r>
          </a:p>
        </p:txBody>
      </p:sp>
      <p:sp>
        <p:nvSpPr>
          <p:cNvPr id="3" name="Content Placeholder 2"/>
          <p:cNvSpPr>
            <a:spLocks noGrp="1"/>
          </p:cNvSpPr>
          <p:nvPr>
            <p:ph idx="14"/>
          </p:nvPr>
        </p:nvSpPr>
        <p:spPr>
          <a:xfrm>
            <a:off x="384048" y="727200"/>
            <a:ext cx="8112252" cy="3357120"/>
          </a:xfrm>
        </p:spPr>
        <p:txBody>
          <a:bodyPr>
            <a:normAutofit/>
          </a:bodyPr>
          <a:lstStyle/>
          <a:p>
            <a:r>
              <a:rPr lang="en-US" sz="1400" u="sng" dirty="0"/>
              <a:t>Underwriting</a:t>
            </a:r>
            <a:r>
              <a:rPr lang="en-US" sz="1400" dirty="0"/>
              <a:t>: </a:t>
            </a:r>
          </a:p>
          <a:p>
            <a:pPr lvl="1"/>
            <a:r>
              <a:rPr lang="en-US" sz="1400" dirty="0"/>
              <a:t>HELOCs generally do not have interest rate caps that limit rate increases. </a:t>
            </a:r>
          </a:p>
          <a:p>
            <a:pPr lvl="1"/>
            <a:r>
              <a:rPr lang="en-US" sz="1400" dirty="0"/>
              <a:t>Rising interest rates could subject a borrower to significant payment increases, particularly in a low interest rate environment. </a:t>
            </a:r>
          </a:p>
          <a:p>
            <a:pPr lvl="1"/>
            <a:r>
              <a:rPr lang="en-US" sz="1400" dirty="0"/>
              <a:t>Therefore, underwriting standards for interest-only and variable rate HELOCs should include an assessment of the borrower’s ability to amortize the fully drawn line over the loan term and to absorb potential increases in interest rates. </a:t>
            </a:r>
          </a:p>
          <a:p>
            <a:pPr lvl="1"/>
            <a:r>
              <a:rPr lang="en-US" sz="1400" dirty="0"/>
              <a:t>With the new changes, banks should take into account the lack of tax-deductibility of HELOC proceeds if the proceeds are not used for real estate acquisition.</a:t>
            </a:r>
          </a:p>
        </p:txBody>
      </p:sp>
      <p:sp>
        <p:nvSpPr>
          <p:cNvPr id="4" name="Slide Number Placeholder 3"/>
          <p:cNvSpPr>
            <a:spLocks noGrp="1"/>
          </p:cNvSpPr>
          <p:nvPr>
            <p:ph type="sldNum" sz="quarter" idx="12"/>
          </p:nvPr>
        </p:nvSpPr>
        <p:spPr/>
        <p:txBody>
          <a:bodyPr/>
          <a:lstStyle/>
          <a:p>
            <a:fld id="{F84BBAD4-7DC8-4DC2-A3D0-69B261EAE86F}" type="slidenum">
              <a:rPr lang="en-US" smtClean="0"/>
              <a:pPr/>
              <a:t>18</a:t>
            </a:fld>
            <a:endParaRPr lang="en-US" dirty="0"/>
          </a:p>
        </p:txBody>
      </p:sp>
    </p:spTree>
    <p:extLst>
      <p:ext uri="{BB962C8B-B14F-4D97-AF65-F5344CB8AC3E}">
        <p14:creationId xmlns:p14="http://schemas.microsoft.com/office/powerpoint/2010/main" val="286435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58023"/>
          </a:xfrm>
        </p:spPr>
        <p:txBody>
          <a:bodyPr>
            <a:normAutofit/>
          </a:bodyPr>
          <a:lstStyle/>
          <a:p>
            <a:pPr marL="571500" indent="-571500">
              <a:buFont typeface="+mj-lt"/>
              <a:buAutoNum type="romanUcPeriod" startAt="6"/>
            </a:pPr>
            <a:r>
              <a:rPr lang="en-US" sz="1400" dirty="0"/>
              <a:t>Summing up:</a:t>
            </a:r>
          </a:p>
        </p:txBody>
      </p:sp>
      <p:sp>
        <p:nvSpPr>
          <p:cNvPr id="3" name="Content Placeholder 2"/>
          <p:cNvSpPr>
            <a:spLocks noGrp="1"/>
          </p:cNvSpPr>
          <p:nvPr>
            <p:ph idx="14"/>
          </p:nvPr>
        </p:nvSpPr>
        <p:spPr>
          <a:xfrm>
            <a:off x="384048" y="720000"/>
            <a:ext cx="8112252" cy="3364320"/>
          </a:xfrm>
        </p:spPr>
        <p:txBody>
          <a:bodyPr>
            <a:normAutofit/>
          </a:bodyPr>
          <a:lstStyle/>
          <a:p>
            <a:pPr lvl="1"/>
            <a:r>
              <a:rPr lang="en-US" sz="1400" dirty="0"/>
              <a:t>Regulators will be concerned about the potential use of unfair and possibly deceptive marketing materials concerning HELOCs and related tax advantages.</a:t>
            </a:r>
          </a:p>
          <a:p>
            <a:pPr lvl="1"/>
            <a:r>
              <a:rPr lang="en-US" sz="1400" dirty="0"/>
              <a:t>Regulators will be concerned about “red flag” issues for HELOC portfolio stability including whether there is any slippage in collateral value as well as if the bank’s underwriting model makes incorrect assumptions projecting the maximum amount of the proceeds of HELOCs to be used now that they are limited for tax deductibility purposes.</a:t>
            </a:r>
          </a:p>
          <a:p>
            <a:pPr lvl="1"/>
            <a:r>
              <a:rPr lang="en-US" sz="1400" dirty="0"/>
              <a:t>IRS interpretation shows flexibility to keep HELOC as a beneficial consumer product.</a:t>
            </a:r>
          </a:p>
          <a:p>
            <a:pPr lvl="1"/>
            <a:r>
              <a:rPr lang="en-US" sz="1400" dirty="0"/>
              <a:t>Banks need to have legal counsel review HELOC account documents and marketing materials in light of the new HELOC restrictions.</a:t>
            </a:r>
          </a:p>
          <a:p>
            <a:pPr lvl="1"/>
            <a:r>
              <a:rPr lang="en-US" sz="1400" dirty="0"/>
              <a:t>Banks need to have counsel provide advice regarding any curtailment of the HELOC credit terms or use and the related consumer credit regulatory requirements.</a:t>
            </a:r>
          </a:p>
        </p:txBody>
      </p:sp>
      <p:sp>
        <p:nvSpPr>
          <p:cNvPr id="4" name="Slide Number Placeholder 3"/>
          <p:cNvSpPr>
            <a:spLocks noGrp="1"/>
          </p:cNvSpPr>
          <p:nvPr>
            <p:ph type="sldNum" sz="quarter" idx="12"/>
          </p:nvPr>
        </p:nvSpPr>
        <p:spPr/>
        <p:txBody>
          <a:bodyPr/>
          <a:lstStyle/>
          <a:p>
            <a:fld id="{F84BBAD4-7DC8-4DC2-A3D0-69B261EAE86F}" type="slidenum">
              <a:rPr lang="en-US" smtClean="0"/>
              <a:t>19</a:t>
            </a:fld>
            <a:endParaRPr lang="en-US" dirty="0"/>
          </a:p>
        </p:txBody>
      </p:sp>
    </p:spTree>
    <p:extLst>
      <p:ext uri="{BB962C8B-B14F-4D97-AF65-F5344CB8AC3E}">
        <p14:creationId xmlns:p14="http://schemas.microsoft.com/office/powerpoint/2010/main" val="161506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Disclaimer: </a:t>
            </a:r>
          </a:p>
        </p:txBody>
      </p:sp>
      <p:sp>
        <p:nvSpPr>
          <p:cNvPr id="3" name="Content Placeholder 2"/>
          <p:cNvSpPr>
            <a:spLocks noGrp="1"/>
          </p:cNvSpPr>
          <p:nvPr>
            <p:ph idx="14"/>
          </p:nvPr>
        </p:nvSpPr>
        <p:spPr/>
        <p:txBody>
          <a:bodyPr>
            <a:normAutofit/>
          </a:bodyPr>
          <a:lstStyle/>
          <a:p>
            <a:pPr marL="0" indent="0" algn="just">
              <a:buNone/>
            </a:pPr>
            <a:r>
              <a:rPr lang="en-US" sz="1400" dirty="0"/>
              <a:t>THE MATERIALS AVAILABLE ON THIS POWERPOINT ARE FOR INFORMATIONAL PURPOSES ONLY AND NOT FOR THE PURPOSE OF PROVIDING LEGAL ADVICE. YOU SHOULD CONTACT YOUR ATTORNEY TO OBTAIN ADVICE WITH RESPECT TO ANY PARTICULAR ISSUE OR PROBLEM. USES OF THIS POWERPOINT OR ANY OF THE REFERENCES CONTAINED WITHIN THE POWERPOINT DO NOT CREATE AN ATTORNEY-CLIENT RELATIONSHIP BETWEEN STINSON LEONARD STREET LLP AND THE USER. THE OPINIONS EXPRESSED AT OR THROUGH THIS OUTLINE ARE THE OPINIONS OF THE INDIVIDUAL AUTHORS AND MAY NOT REFLECT THE OPINIONS OF THE FIRM OR ANY INDIVIDUAL ATTORNEY.</a:t>
            </a:r>
          </a:p>
        </p:txBody>
      </p:sp>
      <p:sp>
        <p:nvSpPr>
          <p:cNvPr id="4" name="Slide Number Placeholder 3"/>
          <p:cNvSpPr>
            <a:spLocks noGrp="1"/>
          </p:cNvSpPr>
          <p:nvPr>
            <p:ph type="sldNum" sz="quarter" idx="12"/>
          </p:nvPr>
        </p:nvSpPr>
        <p:spPr/>
        <p:txBody>
          <a:bodyPr/>
          <a:lstStyle/>
          <a:p>
            <a:fld id="{F84BBAD4-7DC8-4DC2-A3D0-69B261EAE86F}" type="slidenum">
              <a:rPr lang="en-US" smtClean="0"/>
              <a:t>2</a:t>
            </a:fld>
            <a:endParaRPr lang="en-US" dirty="0"/>
          </a:p>
        </p:txBody>
      </p:sp>
    </p:spTree>
    <p:extLst>
      <p:ext uri="{BB962C8B-B14F-4D97-AF65-F5344CB8AC3E}">
        <p14:creationId xmlns:p14="http://schemas.microsoft.com/office/powerpoint/2010/main" val="351687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501223"/>
          </a:xfrm>
        </p:spPr>
        <p:txBody>
          <a:bodyPr>
            <a:normAutofit/>
          </a:bodyPr>
          <a:lstStyle/>
          <a:p>
            <a:r>
              <a:rPr lang="en-US" sz="1400" dirty="0"/>
              <a:t>Appendices</a:t>
            </a:r>
          </a:p>
        </p:txBody>
      </p:sp>
      <p:sp>
        <p:nvSpPr>
          <p:cNvPr id="3" name="Content Placeholder 2"/>
          <p:cNvSpPr>
            <a:spLocks noGrp="1"/>
          </p:cNvSpPr>
          <p:nvPr>
            <p:ph idx="14"/>
          </p:nvPr>
        </p:nvSpPr>
        <p:spPr>
          <a:xfrm>
            <a:off x="384048" y="676800"/>
            <a:ext cx="8112252" cy="3407520"/>
          </a:xfrm>
        </p:spPr>
        <p:txBody>
          <a:bodyPr>
            <a:normAutofit/>
          </a:bodyPr>
          <a:lstStyle/>
          <a:p>
            <a:r>
              <a:rPr lang="en-US" sz="1400" dirty="0"/>
              <a:t>12 CFR 1026.40 Requirements for home equity plans</a:t>
            </a:r>
          </a:p>
          <a:p>
            <a:r>
              <a:rPr lang="en-US" sz="1400" dirty="0"/>
              <a:t>Government Monitoring Information Requirements Under the </a:t>
            </a:r>
            <a:r>
              <a:rPr lang="en-US" sz="1400" dirty="0" err="1"/>
              <a:t>HMDA</a:t>
            </a:r>
            <a:r>
              <a:rPr lang="en-US" sz="1400" dirty="0"/>
              <a:t> and the </a:t>
            </a:r>
            <a:r>
              <a:rPr lang="en-US" sz="1400" dirty="0" err="1"/>
              <a:t>ECOA</a:t>
            </a:r>
            <a:r>
              <a:rPr lang="en-US" sz="1400" dirty="0"/>
              <a:t>, </a:t>
            </a:r>
            <a:r>
              <a:rPr lang="en-US" sz="1400" cap="small" dirty="0"/>
              <a:t>Consumer Compliance Outlook, </a:t>
            </a:r>
            <a:r>
              <a:rPr lang="en-US" sz="1400" i="1" dirty="0"/>
              <a:t>available at </a:t>
            </a:r>
            <a:r>
              <a:rPr lang="en-US" sz="1400" dirty="0">
                <a:hlinkClick r:id="rId2"/>
              </a:rPr>
              <a:t>https://consumercomplianceoutlook.org/2013/fourth-quarter/government-monitoring-information-requirements-under-HMDA-ECOA/</a:t>
            </a:r>
            <a:r>
              <a:rPr lang="en-US" sz="1400" dirty="0"/>
              <a:t> </a:t>
            </a:r>
          </a:p>
          <a:p>
            <a:r>
              <a:rPr lang="en-US" sz="1400" dirty="0"/>
              <a:t>12 CFR 202.9 Notifications</a:t>
            </a:r>
          </a:p>
          <a:p>
            <a:r>
              <a:rPr lang="en-US" sz="1400" dirty="0"/>
              <a:t>IRS Form 1098 and Instructions for Form 1098, </a:t>
            </a:r>
            <a:r>
              <a:rPr lang="en-US" sz="1400" i="1" dirty="0"/>
              <a:t>available at </a:t>
            </a:r>
            <a:r>
              <a:rPr lang="en-US" sz="1400" dirty="0">
                <a:hlinkClick r:id="rId3"/>
              </a:rPr>
              <a:t>https://www.irs.gov/pub/irs-pdf/f1098.pdf</a:t>
            </a:r>
            <a:r>
              <a:rPr lang="en-US" sz="1400" dirty="0"/>
              <a:t> </a:t>
            </a:r>
          </a:p>
          <a:p>
            <a:r>
              <a:rPr lang="en-US" sz="1400" dirty="0"/>
              <a:t>12 CFR Appendix Supplement I to Part 1026, </a:t>
            </a:r>
            <a:r>
              <a:rPr lang="en-US" sz="1400" i="1" dirty="0"/>
              <a:t>available at </a:t>
            </a:r>
            <a:r>
              <a:rPr lang="en-US" sz="1400" dirty="0">
                <a:hlinkClick r:id="rId4"/>
              </a:rPr>
              <a:t>https://www.irs.gov/pub/irs-pdf/i1098.pdf</a:t>
            </a:r>
            <a:r>
              <a:rPr lang="en-US" sz="1400" dirty="0"/>
              <a:t> </a:t>
            </a:r>
          </a:p>
          <a:p>
            <a:r>
              <a:rPr lang="en-US" sz="1400" dirty="0"/>
              <a:t>Internal Revenue Service, Interest on Home Equity Loans Often Still Deductible Under New Law, </a:t>
            </a:r>
            <a:r>
              <a:rPr lang="en-US" sz="1400" i="1" dirty="0"/>
              <a:t>available at</a:t>
            </a:r>
            <a:r>
              <a:rPr lang="en-US" sz="1400" dirty="0"/>
              <a:t> </a:t>
            </a:r>
            <a:r>
              <a:rPr lang="en-US" sz="1400" dirty="0">
                <a:hlinkClick r:id="rId5"/>
              </a:rPr>
              <a:t>https://www.irs.gov/newsroom/interest-on-home-equity-loans-often-still-deductible-under-new-law</a:t>
            </a:r>
            <a:r>
              <a:rPr lang="en-US" sz="1400" dirty="0"/>
              <a:t> </a:t>
            </a:r>
          </a:p>
          <a:p>
            <a:r>
              <a:rPr lang="en-US" sz="1400" dirty="0"/>
              <a:t>Public Law 115–97, 131 Stat. 2086 (Dec. 22, 2017)</a:t>
            </a:r>
          </a:p>
          <a:p>
            <a:endParaRPr lang="en-US" dirty="0"/>
          </a:p>
          <a:p>
            <a:endParaRPr lang="en-US" dirty="0"/>
          </a:p>
          <a:p>
            <a:endParaRPr lang="en-US" b="1" dirty="0"/>
          </a:p>
        </p:txBody>
      </p:sp>
      <p:sp>
        <p:nvSpPr>
          <p:cNvPr id="4" name="Slide Number Placeholder 3"/>
          <p:cNvSpPr>
            <a:spLocks noGrp="1"/>
          </p:cNvSpPr>
          <p:nvPr>
            <p:ph type="sldNum" sz="quarter" idx="12"/>
          </p:nvPr>
        </p:nvSpPr>
        <p:spPr/>
        <p:txBody>
          <a:bodyPr/>
          <a:lstStyle/>
          <a:p>
            <a:fld id="{F84BBAD4-7DC8-4DC2-A3D0-69B261EAE86F}" type="slidenum">
              <a:rPr lang="en-US" smtClean="0"/>
              <a:t>20</a:t>
            </a:fld>
            <a:endParaRPr lang="en-US" dirty="0"/>
          </a:p>
        </p:txBody>
      </p:sp>
    </p:spTree>
    <p:extLst>
      <p:ext uri="{BB962C8B-B14F-4D97-AF65-F5344CB8AC3E}">
        <p14:creationId xmlns:p14="http://schemas.microsoft.com/office/powerpoint/2010/main" val="253087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26"/>
          </p:nvPr>
        </p:nvSpPr>
        <p:spPr>
          <a:xfrm>
            <a:off x="3144429" y="3175873"/>
            <a:ext cx="2078038" cy="213122"/>
          </a:xfrm>
        </p:spPr>
        <p:txBody>
          <a:bodyPr/>
          <a:lstStyle/>
          <a:p>
            <a:r>
              <a:rPr lang="en-US" dirty="0"/>
              <a:t>Timothy R. McTaggart</a:t>
            </a:r>
          </a:p>
          <a:p>
            <a:endParaRPr lang="en-US" dirty="0"/>
          </a:p>
        </p:txBody>
      </p:sp>
      <p:sp>
        <p:nvSpPr>
          <p:cNvPr id="14" name="Text Placeholder 13"/>
          <p:cNvSpPr>
            <a:spLocks noGrp="1"/>
          </p:cNvSpPr>
          <p:nvPr>
            <p:ph type="body" sz="quarter" idx="27"/>
          </p:nvPr>
        </p:nvSpPr>
        <p:spPr>
          <a:xfrm>
            <a:off x="3197825" y="3360203"/>
            <a:ext cx="2078038" cy="527447"/>
          </a:xfrm>
        </p:spPr>
        <p:txBody>
          <a:bodyPr/>
          <a:lstStyle/>
          <a:p>
            <a:r>
              <a:rPr lang="en-US" dirty="0"/>
              <a:t>202.969.4213 DIRECT</a:t>
            </a:r>
          </a:p>
          <a:p>
            <a:r>
              <a:rPr lang="en-US" dirty="0"/>
              <a:t>202.572.9977 DIRECT FAX</a:t>
            </a:r>
          </a:p>
          <a:p>
            <a:r>
              <a:rPr lang="en-US" dirty="0"/>
              <a:t>timothy.mctaggart@stinson.com</a:t>
            </a:r>
          </a:p>
          <a:p>
            <a:endParaRPr lang="en-US" dirty="0"/>
          </a:p>
        </p:txBody>
      </p:sp>
    </p:spTree>
    <p:extLst>
      <p:ext uri="{BB962C8B-B14F-4D97-AF65-F5344CB8AC3E}">
        <p14:creationId xmlns:p14="http://schemas.microsoft.com/office/powerpoint/2010/main" val="100311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48" y="74777"/>
            <a:ext cx="8112252" cy="530023"/>
          </a:xfrm>
        </p:spPr>
        <p:txBody>
          <a:bodyPr>
            <a:normAutofit/>
          </a:bodyPr>
          <a:lstStyle/>
          <a:p>
            <a:r>
              <a:rPr lang="en-US" sz="1400" dirty="0"/>
              <a:t>Home Equity Line of Credit (“HELOC”) changed beginning after December 2017</a:t>
            </a:r>
          </a:p>
        </p:txBody>
      </p:sp>
      <p:sp>
        <p:nvSpPr>
          <p:cNvPr id="7" name="Content Placeholder 6"/>
          <p:cNvSpPr>
            <a:spLocks noGrp="1"/>
          </p:cNvSpPr>
          <p:nvPr>
            <p:ph idx="14"/>
          </p:nvPr>
        </p:nvSpPr>
        <p:spPr>
          <a:xfrm>
            <a:off x="412848" y="705600"/>
            <a:ext cx="8112252" cy="3427200"/>
          </a:xfrm>
        </p:spPr>
        <p:txBody>
          <a:bodyPr>
            <a:noAutofit/>
          </a:bodyPr>
          <a:lstStyle/>
          <a:p>
            <a:r>
              <a:rPr lang="en-US" sz="1400" dirty="0"/>
              <a:t>The Tax Cuts and Jobs Act (“TCJA”), Pub.L. 115-97 (a/k/a Republican Tax Bill of 2017), made major tax law changes affecting standard deductions for individuals, reducing tax rates for businesses and individuals while also limiting individual deductions including the mortgage interest deduction, among other things in 2017.  </a:t>
            </a:r>
          </a:p>
          <a:p>
            <a:r>
              <a:rPr lang="en-US" sz="1400" dirty="0"/>
              <a:t>U.S. home equity is estimated to be more than $5.8 trillion, double the level in 2011, according to Bloomberg. The growth in home equity is attributable to increases in home values and selling prices. Rising interest rates are causing homeowners recently to limit their use of home equity borrowing. However, borrowing against a home is cheaper than using credit cards or other personal loans. </a:t>
            </a:r>
          </a:p>
          <a:p>
            <a:r>
              <a:rPr lang="en-US" sz="1400" dirty="0"/>
              <a:t>Beginning in 2018, taxpayers may deduct interest on $750,000 of new qualified residence mortgage loans. Under prior law, up to $1 million was eligible for home mortgage deduction and another $100,000 in HELOC indebtedness was eligible as a home mortgage deduction. The prior deduction for HELOCs subject to a $100,000 cap, was eliminated as a separate deduction under the TCJA. </a:t>
            </a:r>
          </a:p>
        </p:txBody>
      </p:sp>
      <p:sp>
        <p:nvSpPr>
          <p:cNvPr id="4" name="Slide Number Placeholder 3"/>
          <p:cNvSpPr>
            <a:spLocks noGrp="1"/>
          </p:cNvSpPr>
          <p:nvPr>
            <p:ph type="sldNum" sz="quarter" idx="12"/>
          </p:nvPr>
        </p:nvSpPr>
        <p:spPr/>
        <p:txBody>
          <a:bodyPr/>
          <a:lstStyle/>
          <a:p>
            <a:fld id="{F84BBAD4-7DC8-4DC2-A3D0-69B261EAE86F}" type="slidenum">
              <a:rPr lang="en-US" smtClean="0"/>
              <a:pPr/>
              <a:t>3</a:t>
            </a:fld>
            <a:endParaRPr lang="en-US" dirty="0"/>
          </a:p>
        </p:txBody>
      </p:sp>
    </p:spTree>
    <p:extLst>
      <p:ext uri="{BB962C8B-B14F-4D97-AF65-F5344CB8AC3E}">
        <p14:creationId xmlns:p14="http://schemas.microsoft.com/office/powerpoint/2010/main" val="41886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4BBAD4-7DC8-4DC2-A3D0-69B261EAE86F}" type="slidenum">
              <a:rPr lang="en-US" smtClean="0"/>
              <a:t>4</a:t>
            </a:fld>
            <a:endParaRPr lang="en-US" dirty="0"/>
          </a:p>
        </p:txBody>
      </p:sp>
      <p:sp>
        <p:nvSpPr>
          <p:cNvPr id="5" name="Title 1"/>
          <p:cNvSpPr>
            <a:spLocks noGrp="1"/>
          </p:cNvSpPr>
          <p:nvPr>
            <p:ph idx="14"/>
          </p:nvPr>
        </p:nvSpPr>
        <p:spPr>
          <a:xfrm>
            <a:off x="390525" y="152400"/>
            <a:ext cx="8113713" cy="2901950"/>
          </a:xfrm>
        </p:spPr>
        <p:txBody>
          <a:bodyPr/>
          <a:lstStyle/>
          <a:p>
            <a:r>
              <a:rPr lang="en-US" sz="1400" dirty="0"/>
              <a:t>For tax year 2018, if the mortgage is not Grandfathered:</a:t>
            </a:r>
          </a:p>
          <a:p>
            <a:pPr lvl="1"/>
            <a:r>
              <a:rPr lang="en-US" sz="1400" dirty="0"/>
              <a:t>The limit is $375,000 for a married taxpayer filing a separate return. </a:t>
            </a:r>
          </a:p>
          <a:p>
            <a:pPr lvl="1"/>
            <a:r>
              <a:rPr lang="en-US" sz="1400" dirty="0"/>
              <a:t>This is lower than the prior limit of $1 million, or $500,000 for a married taxpayer filing a separate return. Some borrowers, from 2017 and prior years, are grandfathered in under the previous higher mortgage cap limits.</a:t>
            </a:r>
          </a:p>
          <a:p>
            <a:pPr lvl="1"/>
            <a:r>
              <a:rPr lang="en-US" sz="1400" dirty="0"/>
              <a:t>The new limit of $750,000 or the grandfathered limit of $1,000,000 apply to the combined amount of loans used to buy, build or substantially improve the taxpayer’s main home plus a second home. </a:t>
            </a:r>
          </a:p>
          <a:p>
            <a:endParaRPr lang="en-US" sz="1400" dirty="0"/>
          </a:p>
          <a:p>
            <a:pPr marL="0" indent="0">
              <a:buNone/>
            </a:pPr>
            <a:endParaRPr lang="en-US" dirty="0"/>
          </a:p>
        </p:txBody>
      </p:sp>
    </p:spTree>
    <p:extLst>
      <p:ext uri="{BB962C8B-B14F-4D97-AF65-F5344CB8AC3E}">
        <p14:creationId xmlns:p14="http://schemas.microsoft.com/office/powerpoint/2010/main" val="43191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HELOC changed after December 2017</a:t>
            </a:r>
          </a:p>
        </p:txBody>
      </p:sp>
      <p:sp>
        <p:nvSpPr>
          <p:cNvPr id="3" name="Content Placeholder 2"/>
          <p:cNvSpPr>
            <a:spLocks noGrp="1"/>
          </p:cNvSpPr>
          <p:nvPr>
            <p:ph idx="14"/>
          </p:nvPr>
        </p:nvSpPr>
        <p:spPr>
          <a:xfrm>
            <a:off x="384048" y="843082"/>
            <a:ext cx="8112252" cy="3304118"/>
          </a:xfrm>
        </p:spPr>
        <p:txBody>
          <a:bodyPr>
            <a:noAutofit/>
          </a:bodyPr>
          <a:lstStyle/>
          <a:p>
            <a:r>
              <a:rPr lang="en-US" sz="1400" dirty="0"/>
              <a:t>Under the new tax law, interest paid on a HELOC should be tax deductible if it is used as mortgage indebtedness to buy, build or substantially improve the taxpayer’s principal or second home and if it is in an amount below $750,000 when combined with any first mortgage indebtedness. When the borrower’s mortgage indebtedness is grandfathered up to $1 million, presumably a HELOC could be included in the $1 million cap total along with first mortgage indebtedness.</a:t>
            </a:r>
          </a:p>
          <a:p>
            <a:pPr lvl="1"/>
            <a:r>
              <a:rPr lang="en-US" sz="1400" dirty="0"/>
              <a:t>For example: if a borrower builds an addition to an existing home </a:t>
            </a:r>
          </a:p>
          <a:p>
            <a:pPr lvl="2"/>
            <a:r>
              <a:rPr lang="en-US" sz="1400" dirty="0"/>
              <a:t>HELOC used to finance the project should be tax deductible. </a:t>
            </a:r>
          </a:p>
          <a:p>
            <a:pPr marL="685800" lvl="2" indent="0">
              <a:buNone/>
            </a:pPr>
            <a:r>
              <a:rPr lang="en-US" sz="1400" u="sng" dirty="0"/>
              <a:t>By contrast:</a:t>
            </a:r>
          </a:p>
          <a:p>
            <a:pPr lvl="1"/>
            <a:r>
              <a:rPr lang="en-US" sz="1400" dirty="0"/>
              <a:t>Interest paid on a HELOC used to pay personal living expenses, such as credit card debts</a:t>
            </a:r>
          </a:p>
          <a:p>
            <a:pPr lvl="2"/>
            <a:r>
              <a:rPr lang="en-US" sz="1400" dirty="0"/>
              <a:t>HELOC used to finance personal expenses is no longer tax deductible beginning in 2018. </a:t>
            </a:r>
          </a:p>
          <a:p>
            <a:r>
              <a:rPr lang="en-US" sz="1400" dirty="0"/>
              <a:t>As under prior law, the loan must be secured by the taxpayer’s main home or second home (known as a qualified residence), not exceed the cost of the home and meet other requirements, such as limitations on home equity indebtedness and acquisition indebtedness (26 </a:t>
            </a:r>
            <a:r>
              <a:rPr lang="en-US" sz="1400" dirty="0" err="1"/>
              <a:t>U.S.C</a:t>
            </a:r>
            <a:r>
              <a:rPr lang="en-US" sz="1400" dirty="0"/>
              <a:t>. § 163). </a:t>
            </a:r>
          </a:p>
          <a:p>
            <a:endParaRPr lang="en-US" sz="1400" b="1" dirty="0"/>
          </a:p>
        </p:txBody>
      </p:sp>
      <p:sp>
        <p:nvSpPr>
          <p:cNvPr id="4" name="Slide Number Placeholder 3"/>
          <p:cNvSpPr>
            <a:spLocks noGrp="1"/>
          </p:cNvSpPr>
          <p:nvPr>
            <p:ph type="sldNum" sz="quarter" idx="12"/>
          </p:nvPr>
        </p:nvSpPr>
        <p:spPr/>
        <p:txBody>
          <a:bodyPr/>
          <a:lstStyle/>
          <a:p>
            <a:fld id="{F84BBAD4-7DC8-4DC2-A3D0-69B261EAE86F}" type="slidenum">
              <a:rPr lang="en-US" smtClean="0"/>
              <a:pPr/>
              <a:t>5</a:t>
            </a:fld>
            <a:endParaRPr lang="en-US" dirty="0"/>
          </a:p>
        </p:txBody>
      </p:sp>
    </p:spTree>
    <p:extLst>
      <p:ext uri="{BB962C8B-B14F-4D97-AF65-F5344CB8AC3E}">
        <p14:creationId xmlns:p14="http://schemas.microsoft.com/office/powerpoint/2010/main" val="148945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393223"/>
          </a:xfrm>
        </p:spPr>
        <p:txBody>
          <a:bodyPr>
            <a:normAutofit/>
          </a:bodyPr>
          <a:lstStyle/>
          <a:p>
            <a:r>
              <a:rPr lang="en-US" sz="1400" dirty="0"/>
              <a:t>HELOCs and Investment Properties</a:t>
            </a:r>
          </a:p>
        </p:txBody>
      </p:sp>
      <p:sp>
        <p:nvSpPr>
          <p:cNvPr id="3" name="Content Placeholder 2"/>
          <p:cNvSpPr>
            <a:spLocks noGrp="1"/>
          </p:cNvSpPr>
          <p:nvPr>
            <p:ph idx="14"/>
          </p:nvPr>
        </p:nvSpPr>
        <p:spPr>
          <a:xfrm>
            <a:off x="384048" y="663082"/>
            <a:ext cx="8112252" cy="2902838"/>
          </a:xfrm>
        </p:spPr>
        <p:txBody>
          <a:bodyPr>
            <a:normAutofit/>
          </a:bodyPr>
          <a:lstStyle/>
          <a:p>
            <a:r>
              <a:rPr lang="en-US" sz="1400" dirty="0"/>
              <a:t>Importantly, under the TCJA, interest paid on a HELOC or other mortgage on a home other than a main or second home may be deductible if the proceeds of the loans were used for business, investment or other deductible purposes.</a:t>
            </a:r>
          </a:p>
          <a:p>
            <a:r>
              <a:rPr lang="en-US" sz="1400" dirty="0"/>
              <a:t>So, HELOCs can be used for paying expenses for investment properties.</a:t>
            </a:r>
          </a:p>
        </p:txBody>
      </p:sp>
      <p:sp>
        <p:nvSpPr>
          <p:cNvPr id="4" name="Slide Number Placeholder 3"/>
          <p:cNvSpPr>
            <a:spLocks noGrp="1"/>
          </p:cNvSpPr>
          <p:nvPr>
            <p:ph type="sldNum" sz="quarter" idx="12"/>
          </p:nvPr>
        </p:nvSpPr>
        <p:spPr/>
        <p:txBody>
          <a:bodyPr/>
          <a:lstStyle/>
          <a:p>
            <a:fld id="{F84BBAD4-7DC8-4DC2-A3D0-69B261EAE86F}" type="slidenum">
              <a:rPr lang="en-US" smtClean="0"/>
              <a:t>6</a:t>
            </a:fld>
            <a:endParaRPr lang="en-US" dirty="0"/>
          </a:p>
        </p:txBody>
      </p:sp>
    </p:spTree>
    <p:extLst>
      <p:ext uri="{BB962C8B-B14F-4D97-AF65-F5344CB8AC3E}">
        <p14:creationId xmlns:p14="http://schemas.microsoft.com/office/powerpoint/2010/main" val="135889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14823"/>
          </a:xfrm>
        </p:spPr>
        <p:txBody>
          <a:bodyPr>
            <a:normAutofit/>
          </a:bodyPr>
          <a:lstStyle/>
          <a:p>
            <a:r>
              <a:rPr lang="en-US" sz="1400" dirty="0"/>
              <a:t>IRS Guidance and Examples</a:t>
            </a:r>
          </a:p>
        </p:txBody>
      </p:sp>
      <p:sp>
        <p:nvSpPr>
          <p:cNvPr id="3" name="Content Placeholder 2"/>
          <p:cNvSpPr>
            <a:spLocks noGrp="1"/>
          </p:cNvSpPr>
          <p:nvPr>
            <p:ph idx="14"/>
          </p:nvPr>
        </p:nvSpPr>
        <p:spPr>
          <a:xfrm>
            <a:off x="391248" y="727882"/>
            <a:ext cx="8112252" cy="2902838"/>
          </a:xfrm>
        </p:spPr>
        <p:txBody>
          <a:bodyPr>
            <a:noAutofit/>
          </a:bodyPr>
          <a:lstStyle/>
          <a:p>
            <a:pPr marL="0" indent="0">
              <a:buNone/>
            </a:pPr>
            <a:r>
              <a:rPr lang="en-US" sz="1400" dirty="0"/>
              <a:t>The IRS issued guidance on February 21, 2018, IR-2018-32, noting that interest on HELOCs often is still deductible under TCJA.</a:t>
            </a:r>
          </a:p>
          <a:p>
            <a:pPr marL="0" indent="0">
              <a:buNone/>
            </a:pPr>
            <a:r>
              <a:rPr lang="en-US" sz="1400" b="1" dirty="0"/>
              <a:t>Example 1</a:t>
            </a:r>
          </a:p>
          <a:p>
            <a:r>
              <a:rPr lang="en-US" sz="1400" dirty="0"/>
              <a:t>In January 2018, a taxpayer takes out a $500,000 mortgage to purchase a main home with a fair market value of $800,000.  In February 2018, the taxpayer takes out a $250,000 home equity loan to put an addition on the main home. Both loans are secured by the main home and the total does not exceed the cost of the home. Because the total amount of both loans does not exceed $750,000, all of the interest paid on the loans is tax deductible. However, if the taxpayer used the home equity loan proceeds for personal expenses, such as paying off student loans and credit cards, then the interest on the home equity loan would not be tax deductible. </a:t>
            </a:r>
          </a:p>
          <a:p>
            <a:endParaRPr lang="en-US" sz="1600" dirty="0"/>
          </a:p>
        </p:txBody>
      </p:sp>
      <p:sp>
        <p:nvSpPr>
          <p:cNvPr id="4" name="Slide Number Placeholder 3"/>
          <p:cNvSpPr>
            <a:spLocks noGrp="1"/>
          </p:cNvSpPr>
          <p:nvPr>
            <p:ph type="sldNum" sz="quarter" idx="12"/>
          </p:nvPr>
        </p:nvSpPr>
        <p:spPr/>
        <p:txBody>
          <a:bodyPr/>
          <a:lstStyle/>
          <a:p>
            <a:fld id="{F84BBAD4-7DC8-4DC2-A3D0-69B261EAE86F}" type="slidenum">
              <a:rPr lang="en-US" smtClean="0"/>
              <a:pPr/>
              <a:t>7</a:t>
            </a:fld>
            <a:endParaRPr lang="en-US" dirty="0"/>
          </a:p>
        </p:txBody>
      </p:sp>
    </p:spTree>
    <p:extLst>
      <p:ext uri="{BB962C8B-B14F-4D97-AF65-F5344CB8AC3E}">
        <p14:creationId xmlns:p14="http://schemas.microsoft.com/office/powerpoint/2010/main" val="227639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Example 2</a:t>
            </a:r>
          </a:p>
        </p:txBody>
      </p:sp>
      <p:sp>
        <p:nvSpPr>
          <p:cNvPr id="3" name="Content Placeholder 2"/>
          <p:cNvSpPr>
            <a:spLocks noGrp="1"/>
          </p:cNvSpPr>
          <p:nvPr>
            <p:ph idx="14"/>
          </p:nvPr>
        </p:nvSpPr>
        <p:spPr/>
        <p:txBody>
          <a:bodyPr>
            <a:noAutofit/>
          </a:bodyPr>
          <a:lstStyle/>
          <a:p>
            <a:r>
              <a:rPr lang="en-US" sz="1400" dirty="0"/>
              <a:t>In January 2018, a taxpayer takes out a $500,000 mortgage to purchase a main home.  The loan is secured by the main home. In February 2018, the taxpayer takes out a $250,000 loan to purchase a vacation home. The loan is secured by the vacation home.  Because the total amount of both mortgages does not exceed $750,000, all of the interest paid on both mortgages is deductible. </a:t>
            </a:r>
          </a:p>
          <a:p>
            <a:r>
              <a:rPr lang="en-US" sz="1400" dirty="0"/>
              <a:t>However, if the taxpayer took out a $250,000 home equity loan on the main home to purchase the vacation home, then the interest on the home equity loan </a:t>
            </a:r>
            <a:r>
              <a:rPr lang="en-US" sz="1400" u="sng" dirty="0"/>
              <a:t>would</a:t>
            </a:r>
            <a:r>
              <a:rPr lang="en-US" sz="1400" dirty="0"/>
              <a:t> </a:t>
            </a:r>
            <a:r>
              <a:rPr lang="en-US" sz="1400" u="sng" dirty="0"/>
              <a:t>not</a:t>
            </a:r>
            <a:r>
              <a:rPr lang="en-US" sz="1400" dirty="0"/>
              <a:t> be tax deductible. The taxpayer may not use the primary residence as collateral for the vacation home. This is a potential </a:t>
            </a:r>
            <a:r>
              <a:rPr lang="en-US" sz="1400" u="sng" dirty="0"/>
              <a:t>trap</a:t>
            </a:r>
            <a:r>
              <a:rPr lang="en-US" sz="1400" dirty="0"/>
              <a:t>.</a:t>
            </a:r>
          </a:p>
        </p:txBody>
      </p:sp>
      <p:sp>
        <p:nvSpPr>
          <p:cNvPr id="4" name="Slide Number Placeholder 3"/>
          <p:cNvSpPr>
            <a:spLocks noGrp="1"/>
          </p:cNvSpPr>
          <p:nvPr>
            <p:ph type="sldNum" sz="quarter" idx="12"/>
          </p:nvPr>
        </p:nvSpPr>
        <p:spPr/>
        <p:txBody>
          <a:bodyPr/>
          <a:lstStyle/>
          <a:p>
            <a:fld id="{F84BBAD4-7DC8-4DC2-A3D0-69B261EAE86F}" type="slidenum">
              <a:rPr lang="en-US" smtClean="0"/>
              <a:pPr/>
              <a:t>8</a:t>
            </a:fld>
            <a:endParaRPr lang="en-US" dirty="0"/>
          </a:p>
        </p:txBody>
      </p:sp>
    </p:spTree>
    <p:extLst>
      <p:ext uri="{BB962C8B-B14F-4D97-AF65-F5344CB8AC3E}">
        <p14:creationId xmlns:p14="http://schemas.microsoft.com/office/powerpoint/2010/main" val="87827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69177"/>
            <a:ext cx="8112252" cy="479623"/>
          </a:xfrm>
        </p:spPr>
        <p:txBody>
          <a:bodyPr>
            <a:normAutofit/>
          </a:bodyPr>
          <a:lstStyle/>
          <a:p>
            <a:r>
              <a:rPr lang="en-US" sz="1400" dirty="0"/>
              <a:t>Example 3</a:t>
            </a:r>
          </a:p>
        </p:txBody>
      </p:sp>
      <p:sp>
        <p:nvSpPr>
          <p:cNvPr id="3" name="Content Placeholder 2"/>
          <p:cNvSpPr>
            <a:spLocks noGrp="1"/>
          </p:cNvSpPr>
          <p:nvPr>
            <p:ph idx="14"/>
          </p:nvPr>
        </p:nvSpPr>
        <p:spPr/>
        <p:txBody>
          <a:bodyPr>
            <a:normAutofit/>
          </a:bodyPr>
          <a:lstStyle/>
          <a:p>
            <a:r>
              <a:rPr lang="en-US" sz="1400" dirty="0"/>
              <a:t>In January 2018, a taxpayer takes out a $500,000 mortgage to purchase a main home.  The loan is secured by the main home. In February 2018, the taxpayer takes out a $500,000 loan to purchase a vacation home. The loan is secured by the vacation home.  Because the total amount of both mortgages exceeds $750,000, not all of the interest paid on the mortgages is tax deductible. A percentage (e.g. 75%, $750,000/$1,000,000) of the total interest paid is tax deductible.</a:t>
            </a:r>
          </a:p>
        </p:txBody>
      </p:sp>
      <p:sp>
        <p:nvSpPr>
          <p:cNvPr id="4" name="Slide Number Placeholder 3"/>
          <p:cNvSpPr>
            <a:spLocks noGrp="1"/>
          </p:cNvSpPr>
          <p:nvPr>
            <p:ph type="sldNum" sz="quarter" idx="12"/>
          </p:nvPr>
        </p:nvSpPr>
        <p:spPr/>
        <p:txBody>
          <a:bodyPr/>
          <a:lstStyle/>
          <a:p>
            <a:fld id="{F84BBAD4-7DC8-4DC2-A3D0-69B261EAE86F}" type="slidenum">
              <a:rPr lang="en-US" smtClean="0"/>
              <a:pPr/>
              <a:t>9</a:t>
            </a:fld>
            <a:endParaRPr lang="en-US" dirty="0"/>
          </a:p>
        </p:txBody>
      </p:sp>
    </p:spTree>
    <p:extLst>
      <p:ext uri="{BB962C8B-B14F-4D97-AF65-F5344CB8AC3E}">
        <p14:creationId xmlns:p14="http://schemas.microsoft.com/office/powerpoint/2010/main" val="2632496965"/>
      </p:ext>
    </p:extLst>
  </p:cSld>
  <p:clrMapOvr>
    <a:masterClrMapping/>
  </p:clrMapOvr>
</p:sld>
</file>

<file path=ppt/theme/theme1.xml><?xml version="1.0" encoding="utf-8"?>
<a:theme xmlns:a="http://schemas.openxmlformats.org/drawingml/2006/main" name="1 - FOR POSTING template as potx - Firm Wide SLS PowerPoint with placeholders 011217">
  <a:themeElements>
    <a:clrScheme name="SLS Custom Colors">
      <a:dk1>
        <a:srgbClr val="000000"/>
      </a:dk1>
      <a:lt1>
        <a:sysClr val="window" lastClr="FFFFFF"/>
      </a:lt1>
      <a:dk2>
        <a:srgbClr val="1F497D"/>
      </a:dk2>
      <a:lt2>
        <a:srgbClr val="EEECE1"/>
      </a:lt2>
      <a:accent1>
        <a:srgbClr val="005A7C"/>
      </a:accent1>
      <a:accent2>
        <a:srgbClr val="3D8DAE"/>
      </a:accent2>
      <a:accent3>
        <a:srgbClr val="A3DAD6"/>
      </a:accent3>
      <a:accent4>
        <a:srgbClr val="F57F29"/>
      </a:accent4>
      <a:accent5>
        <a:srgbClr val="809699"/>
      </a:accent5>
      <a:accent6>
        <a:srgbClr val="D9EFDC"/>
      </a:accent6>
      <a:hlink>
        <a:srgbClr val="A3DAD6"/>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emplate>
  <TotalTime>0</TotalTime>
  <Words>2850</Words>
  <Application>Microsoft Office PowerPoint</Application>
  <PresentationFormat>On-screen Show (16:9)</PresentationFormat>
  <Paragraphs>120</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1 - FOR POSTING template as potx - Firm Wide SLS PowerPoint with placeholders 011217</vt:lpstr>
      <vt:lpstr>Home Equity Line of Credit:   Recent Significant Developments  Affecting Bank HELOCS</vt:lpstr>
      <vt:lpstr>Disclaimer: </vt:lpstr>
      <vt:lpstr>Home Equity Line of Credit (“HELOC”) changed beginning after December 2017</vt:lpstr>
      <vt:lpstr>PowerPoint Presentation</vt:lpstr>
      <vt:lpstr>HELOC changed after December 2017</vt:lpstr>
      <vt:lpstr>HELOCs and Investment Properties</vt:lpstr>
      <vt:lpstr>IRS Guidance and Examples</vt:lpstr>
      <vt:lpstr>Example 2</vt:lpstr>
      <vt:lpstr>Example 3</vt:lpstr>
      <vt:lpstr>Banking Implications</vt:lpstr>
      <vt:lpstr>Banking Implications</vt:lpstr>
      <vt:lpstr>Banking Implications</vt:lpstr>
      <vt:lpstr>Banking Implications</vt:lpstr>
      <vt:lpstr>Regulation Z and HELOCs</vt:lpstr>
      <vt:lpstr>Regulation Z and HELOCs</vt:lpstr>
      <vt:lpstr>Regulation B and HELOCs</vt:lpstr>
      <vt:lpstr>Interagency Guidance for Home Equity Lending</vt:lpstr>
      <vt:lpstr>Interagency Guidance for Home Equity Lending</vt:lpstr>
      <vt:lpstr>Summing up:</vt:lpstr>
      <vt:lpstr>Appendices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Sarah</dc:creator>
  <cp:lastModifiedBy>sarah.long@debankers.com</cp:lastModifiedBy>
  <cp:revision>3</cp:revision>
  <dcterms:created xsi:type="dcterms:W3CDTF">2018-07-31T23:18:21Z</dcterms:created>
  <dcterms:modified xsi:type="dcterms:W3CDTF">2018-08-30T15:06:25Z</dcterms:modified>
</cp:coreProperties>
</file>